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1"/>
  </p:notesMasterIdLst>
  <p:sldIdLst>
    <p:sldId id="256" r:id="rId2"/>
    <p:sldId id="257" r:id="rId3"/>
    <p:sldId id="258" r:id="rId4"/>
    <p:sldId id="259" r:id="rId5"/>
    <p:sldId id="260" r:id="rId6"/>
    <p:sldId id="261" r:id="rId7"/>
    <p:sldId id="262" r:id="rId8"/>
    <p:sldId id="263" r:id="rId9"/>
    <p:sldId id="265" r:id="rId10"/>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1638" autoAdjust="0"/>
  </p:normalViewPr>
  <p:slideViewPr>
    <p:cSldViewPr snapToGrid="0" snapToObjects="1">
      <p:cViewPr varScale="1">
        <p:scale>
          <a:sx n="104" d="100"/>
          <a:sy n="104" d="100"/>
        </p:scale>
        <p:origin x="138"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6373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to the Shelter 16 Results Report Interpretation Guide.</a:t>
            </a:r>
          </a:p>
          <a:p>
            <a:endParaRPr lang="en-US" dirty="0"/>
          </a:p>
          <a:p>
            <a:r>
              <a:rPr lang="en-US" dirty="0"/>
              <a:t>The purpose of this presentation is to help you understand what each part of your S16 report means and, more importantly, how to use the information. We will start with the broad summary on the first page, work through the demographic and question-level results, and then discuss how to turn the findings into practical next steps.</a:t>
            </a:r>
          </a:p>
          <a:p>
            <a:endParaRPr lang="en-US" dirty="0"/>
          </a:p>
          <a:p>
            <a:r>
              <a:rPr lang="en-US" dirty="0"/>
              <a:t>The goal is not to become an expert in survey statistics. The goal is to feel comfortable reading the report, identifying the results that deserve the most attention, and deciding where your organization should focus its energy.</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report is easiest to understand when we move through it from the broadest information to the most specific.</a:t>
            </a:r>
          </a:p>
          <a:p>
            <a:endParaRPr lang="en-US" dirty="0"/>
          </a:p>
          <a:p>
            <a:r>
              <a:rPr lang="en-US" dirty="0"/>
              <a:t>First, we will look at participation. Before interpreting any scores, we need to know how many employees responded and how much of the organization is represented.</a:t>
            </a:r>
          </a:p>
          <a:p>
            <a:endParaRPr lang="en-US" dirty="0"/>
          </a:p>
          <a:p>
            <a:r>
              <a:rPr lang="en-US" dirty="0"/>
              <a:t>Next, we will review the demographic information. This helps us understand whether the responses include employees with different employment statuses and levels of tenure.</a:t>
            </a:r>
          </a:p>
          <a:p>
            <a:r>
              <a:rPr lang="en-US" dirty="0"/>
              <a:t>We will then examine engagement. This includes the overall Engagement Index and the four questions used to calculate it.</a:t>
            </a:r>
          </a:p>
          <a:p>
            <a:endParaRPr lang="en-US" dirty="0"/>
          </a:p>
          <a:p>
            <a:r>
              <a:rPr lang="en-US" dirty="0"/>
              <a:t>After that, we will move into the satisfaction results. These questions help us identify the specific parts of the employee experience that are going well and the parts that may need improvement.</a:t>
            </a:r>
          </a:p>
          <a:p>
            <a:endParaRPr lang="en-US" dirty="0"/>
          </a:p>
          <a:p>
            <a:r>
              <a:rPr lang="en-US" dirty="0"/>
              <a:t>Finally, we will use the Best Practices Recommendation Guide to move from results to action.</a:t>
            </a:r>
          </a:p>
          <a:p>
            <a:endParaRPr lang="en-US" dirty="0"/>
          </a:p>
          <a:p>
            <a:r>
              <a:rPr lang="en-US" dirty="0"/>
              <a:t>One important idea to keep in mind throughout the presentation is that we should interpret the numbers in context. We are not looking for one isolated score that tells us everything. We are looking for patterns that can help us select a small number of meaningful next steps.</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thing we want to look at is how many employees are represented in the report.</a:t>
            </a:r>
          </a:p>
          <a:p>
            <a:endParaRPr lang="en-US" dirty="0"/>
          </a:p>
          <a:p>
            <a:r>
              <a:rPr lang="en-US" dirty="0"/>
              <a:t>The total number of employees is the organizational headcount that was provided before the survey was launched. The number of surveys completed tells us how many employees submitted usable responses. The response rate is the percentage of invited employees who completed the survey.</a:t>
            </a:r>
          </a:p>
          <a:p>
            <a:endParaRPr lang="en-US" dirty="0"/>
          </a:p>
          <a:p>
            <a:r>
              <a:rPr lang="en-US" dirty="0"/>
              <a:t>For example, the sample report shows that the organization had 25 employees and received 11 completed surveys. That produces a response rate of 44 percent.</a:t>
            </a:r>
          </a:p>
          <a:p>
            <a:endParaRPr lang="en-US" dirty="0"/>
          </a:p>
          <a:p>
            <a:r>
              <a:rPr lang="en-US" dirty="0"/>
              <a:t>Ideally, we aim for a response rate of at least 70 percent. The reason is fairly straightforward: the more employees who respond, the more confident we can be that the results reflect the organization as a whole rather than only a small group of employees.</a:t>
            </a:r>
          </a:p>
          <a:p>
            <a:endParaRPr lang="en-US" dirty="0"/>
          </a:p>
          <a:p>
            <a:r>
              <a:rPr lang="en-US" dirty="0"/>
              <a:t>A higher response rate also makes it more likely that we are hearing from people with different jobs, schedules, employment statuses, and levels of experience. This is especially important in a smaller shelter, where just a few missing responses can noticeably change the percentages.</a:t>
            </a:r>
          </a:p>
          <a:p>
            <a:endParaRPr lang="en-US" dirty="0"/>
          </a:p>
          <a:p>
            <a:r>
              <a:rPr lang="en-US" dirty="0"/>
              <a:t>Seventy percent is a goal, not a magical cutoff. A response rate below 70 percent does not mean that the results are useless. It simply means that we need to be more cautious about assuming that the respondents speak for everyone.</a:t>
            </a:r>
          </a:p>
          <a:p>
            <a:endParaRPr lang="en-US" dirty="0"/>
          </a:p>
          <a:p>
            <a:r>
              <a:rPr lang="en-US" dirty="0"/>
              <a:t>When the response rate is lower, it is helpful to ask who may be missing. For example, were overnight employees less likely to respond? Were part-time employees harder to reach? Did one department participate more heavily than another?</a:t>
            </a:r>
          </a:p>
          <a:p>
            <a:endParaRPr lang="en-US" dirty="0"/>
          </a:p>
          <a:p>
            <a:r>
              <a:rPr lang="en-US" dirty="0"/>
              <a:t>Those questions help us understand how much confidence to place in the findings and how broadly we should generalize them.</a:t>
            </a:r>
          </a:p>
          <a:p>
            <a:br>
              <a:rPr lang="en-US" dirty="0"/>
            </a:br>
            <a:endParaRPr lang="en-US" dirty="0"/>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reviewing your results, it might be helpful to start with a quick summary of the two major parts of the survey: satisfaction and engagement.</a:t>
            </a:r>
          </a:p>
          <a:p>
            <a:endParaRPr lang="en-US" dirty="0"/>
          </a:p>
          <a:p>
            <a:r>
              <a:rPr lang="en-US" dirty="0"/>
              <a:t>On the satisfaction side, the colored bars show how many questions were classified as problem areas, opportunity areas, or strength areas.</a:t>
            </a:r>
          </a:p>
          <a:p>
            <a:endParaRPr lang="en-US" dirty="0"/>
          </a:p>
          <a:p>
            <a:r>
              <a:rPr lang="en-US" dirty="0"/>
              <a:t>Red represents problem areas. </a:t>
            </a:r>
            <a:r>
              <a:rPr lang="en-US" b="0" dirty="0"/>
              <a:t>Questions with less than 60% favorable responses. </a:t>
            </a:r>
            <a:r>
              <a:rPr lang="en-US" dirty="0"/>
              <a:t>These are the lowest-rated parts of the employee experience and should receive the most immediate attention.</a:t>
            </a:r>
          </a:p>
          <a:p>
            <a:endParaRPr lang="en-US" dirty="0"/>
          </a:p>
          <a:p>
            <a:r>
              <a:rPr lang="en-US" dirty="0"/>
              <a:t>Yellow represents opportunity areas, which may also be described as growth areas. Questions with </a:t>
            </a:r>
            <a:r>
              <a:rPr lang="en-US" b="0" dirty="0"/>
              <a:t>60–79% favorable responses. </a:t>
            </a:r>
            <a:r>
              <a:rPr lang="en-US" dirty="0"/>
              <a:t>These results are not necessarily severe problems, but they show places where the employee experience could be strengthened.</a:t>
            </a:r>
          </a:p>
          <a:p>
            <a:endParaRPr lang="en-US" dirty="0"/>
          </a:p>
          <a:p>
            <a:r>
              <a:rPr lang="en-US" dirty="0"/>
              <a:t>Green represents strength areas. </a:t>
            </a:r>
            <a:r>
              <a:rPr lang="en-US" b="0" dirty="0"/>
              <a:t>Questions with 80% or more favorable responses. </a:t>
            </a:r>
            <a:r>
              <a:rPr lang="en-US" dirty="0"/>
              <a:t>These are areas that employees rated positively and that the organization should work to maintain.</a:t>
            </a:r>
          </a:p>
          <a:p>
            <a:endParaRPr lang="en-US" dirty="0"/>
          </a:p>
          <a:p>
            <a:r>
              <a:rPr lang="en-US" dirty="0"/>
              <a:t>It is important not to focus only on the red results. Green results tell us what the organization is already doing well. Those practices may be worth protecting, reinforcing, or even applying to lower-rated areas.</a:t>
            </a:r>
          </a:p>
          <a:p>
            <a:endParaRPr lang="en-US" dirty="0"/>
          </a:p>
          <a:p>
            <a:r>
              <a:rPr lang="en-US" dirty="0"/>
              <a:t>Next, the Engagement Index Score provides an overall picture of employees’ connection to their work and organization. It is based on four questions addressing pride, enthusiasm, attachment, and enjoyment of work.</a:t>
            </a:r>
          </a:p>
          <a:p>
            <a:endParaRPr lang="en-US" dirty="0"/>
          </a:p>
          <a:p>
            <a:r>
              <a:rPr lang="en-US" dirty="0"/>
              <a:t>The score is the average percentage of favorable responses across those four questions. In the S16 report, a score of 71 percent or higher is above the animal shelter norm. A score of 70 percent or lower is below that norm.</a:t>
            </a:r>
          </a:p>
          <a:p>
            <a:endParaRPr lang="en-US" dirty="0"/>
          </a:p>
          <a:p>
            <a:r>
              <a:rPr lang="en-US" dirty="0"/>
              <a:t>This score is a useful starting point, but it does not tell us exactly why engagement is high or low. To understand that, we need to look at the individual engagement questions and the satisfaction results later in the report.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demographic section helps us understand who participated in the survey.</a:t>
            </a:r>
          </a:p>
          <a:p>
            <a:endParaRPr lang="en-US" dirty="0"/>
          </a:p>
          <a:p>
            <a:r>
              <a:rPr lang="en-US" dirty="0"/>
              <a:t>The first table shows current employment status. In the example, we can see how many respondents were full-time and how many were part-time or temporary.</a:t>
            </a:r>
          </a:p>
          <a:p>
            <a:endParaRPr lang="en-US" dirty="0"/>
          </a:p>
          <a:p>
            <a:r>
              <a:rPr lang="en-US" dirty="0"/>
              <a:t>The second table shows how long respondents have worked for the organization. This allows us to see whether the results include newer employees, longer-tenured employees, or a combination of both.</a:t>
            </a:r>
          </a:p>
          <a:p>
            <a:endParaRPr lang="en-US" dirty="0"/>
          </a:p>
          <a:p>
            <a:r>
              <a:rPr lang="en-US" dirty="0"/>
              <a:t>The letter N means the number of respondents in each category. The percentage tells us what portion of all completed surveys came from that group.</a:t>
            </a:r>
          </a:p>
          <a:p>
            <a:endParaRPr lang="en-US" dirty="0"/>
          </a:p>
          <a:p>
            <a:r>
              <a:rPr lang="en-US" dirty="0"/>
              <a:t>We are not using this information to identify individual employees. In fact, the results should always be reviewed in a way that protects anonymity.</a:t>
            </a:r>
          </a:p>
          <a:p>
            <a:endParaRPr lang="en-US" dirty="0"/>
          </a:p>
          <a:p>
            <a:r>
              <a:rPr lang="en-US" dirty="0"/>
              <a:t>Instead, demographics help us judge representation. For example, if most employees are part-time but nearly all respondents were full-time, the report may not fully capture the part-time employee experience.</a:t>
            </a:r>
          </a:p>
          <a:p>
            <a:endParaRPr lang="en-US" dirty="0"/>
          </a:p>
          <a:p>
            <a:r>
              <a:rPr lang="en-US" dirty="0"/>
              <a:t>Likewise, newer employees and longer-tenured employees may experience the organization differently. A report dominated by only one group may provide a narrower picture.</a:t>
            </a:r>
          </a:p>
          <a:p>
            <a:endParaRPr lang="en-US" dirty="0"/>
          </a:p>
          <a:p>
            <a:r>
              <a:rPr lang="en-US" dirty="0"/>
              <a:t>The main question to ask is: do the people who responded reasonably reflect the employees whose experiences we need to understand?</a:t>
            </a:r>
          </a:p>
          <a:p>
            <a:endParaRPr lang="en-US" dirty="0"/>
          </a:p>
          <a:p>
            <a:r>
              <a:rPr lang="en-US" dirty="0"/>
              <a:t>Because S16 reports present overall organizational results rather than separate scores for each demographic group, these tables provide context. They do not tell us that a particular group caused a certain result.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discuss engage question-level results more closely.</a:t>
            </a:r>
          </a:p>
          <a:p>
            <a:endParaRPr lang="en-US" dirty="0"/>
          </a:p>
          <a:p>
            <a:r>
              <a:rPr lang="en-US" dirty="0"/>
              <a:t>Engagement Index into the four individual questions that make up the overall score.</a:t>
            </a:r>
          </a:p>
          <a:p>
            <a:endParaRPr lang="en-US" dirty="0"/>
          </a:p>
          <a:p>
            <a:r>
              <a:rPr lang="en-US" dirty="0"/>
              <a:t>Each row represents one aspect of engagement: pride in the organization, enthusiasm for the job, attachment to the organization, and enjoyment of the work.</a:t>
            </a:r>
          </a:p>
          <a:p>
            <a:endParaRPr lang="en-US" dirty="0"/>
          </a:p>
          <a:p>
            <a:r>
              <a:rPr lang="en-US" dirty="0"/>
              <a:t>The final row combines the four questions and shows the overall Engagement Index average. This is the same overall score that appeared on the first page.</a:t>
            </a:r>
          </a:p>
          <a:p>
            <a:endParaRPr lang="en-US" dirty="0"/>
          </a:p>
          <a:p>
            <a:r>
              <a:rPr lang="en-US" dirty="0"/>
              <a:t>The color of the final score helps with interpretation. Green means that the favorable score is 71 percent or higher and is therefore above the animal shelter norm. Yellow means the score is 70 percent or lower and is below the norm.</a:t>
            </a:r>
          </a:p>
          <a:p>
            <a:endParaRPr lang="en-US" dirty="0"/>
          </a:p>
          <a:p>
            <a:r>
              <a:rPr lang="en-US" dirty="0"/>
              <a:t>The overall score is helpful, but we should also compare the four individual questions. Employees might be very proud to work for the organization, for example, while feeling less enthusiastic about their daily jobs. Those are related but different experiences.</a:t>
            </a:r>
          </a:p>
          <a:p>
            <a:endParaRPr lang="en-US" dirty="0"/>
          </a:p>
          <a:p>
            <a:r>
              <a:rPr lang="en-US" dirty="0"/>
              <a:t>The lowest engagement item can give us a clue about the type of connection that may need strengthening.</a:t>
            </a:r>
          </a:p>
          <a:p>
            <a:endParaRPr lang="en-US" dirty="0"/>
          </a:p>
          <a:p>
            <a:r>
              <a:rPr lang="en-US" dirty="0"/>
              <a:t>It is also important to remember that engagement often develops from the conditions captured by the satisfaction questions. Improvements in communication, leadership, teamwork, training, autonomy, procedures, and resources can ultimately help improve overall engagement.</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engagement table divides responses into favorable, neutral, and unfavorable percentages.</a:t>
            </a:r>
          </a:p>
          <a:p>
            <a:endParaRPr lang="en-US" dirty="0"/>
          </a:p>
          <a:p>
            <a:r>
              <a:rPr lang="en-US" dirty="0"/>
              <a:t>A favorable response means that employees answered positively to the statement. Within the engagement section, a high favorable score suggests that employees feel proud, enthusiastic, attached, or positive about their work.</a:t>
            </a:r>
          </a:p>
          <a:p>
            <a:endParaRPr lang="en-US" dirty="0"/>
          </a:p>
          <a:p>
            <a:r>
              <a:rPr lang="en-US" dirty="0"/>
              <a:t>A neutral response means that employees did not clearly agree or disagree. Neutral responses should not automatically be treated as positive. They can reflect uncertainty, mixed experiences, or employees who do not yet feel a strong connection either way.</a:t>
            </a:r>
          </a:p>
          <a:p>
            <a:endParaRPr lang="en-US" dirty="0"/>
          </a:p>
          <a:p>
            <a:r>
              <a:rPr lang="en-US" dirty="0"/>
              <a:t>A high neutral percentage may therefore represent an opportunity. These employees are not necessarily disengaged, but the organization may be able to strengthen their connection.</a:t>
            </a:r>
          </a:p>
          <a:p>
            <a:endParaRPr lang="en-US" dirty="0"/>
          </a:p>
          <a:p>
            <a:r>
              <a:rPr lang="en-US" dirty="0"/>
              <a:t>An unfavorable response means that employees responded negatively to the engagement statement. Depending on the question, this may indicate that employees feel less proud, less enthusiastic, less attached, or less able to enjoy their work.</a:t>
            </a:r>
          </a:p>
          <a:p>
            <a:r>
              <a:rPr lang="en-US" dirty="0"/>
              <a:t>As we review the table, we want to look for several things.</a:t>
            </a:r>
          </a:p>
          <a:p>
            <a:endParaRPr lang="en-US" dirty="0"/>
          </a:p>
          <a:p>
            <a:r>
              <a:rPr lang="en-US" dirty="0"/>
              <a:t>First, which engagement question has the lowest favorable score?</a:t>
            </a:r>
          </a:p>
          <a:p>
            <a:endParaRPr lang="en-US" dirty="0"/>
          </a:p>
          <a:p>
            <a:r>
              <a:rPr lang="en-US" dirty="0"/>
              <a:t>Second, are there unusually high neutral percentages? This may tell us that employees are uncertain or having inconsistent experiences.</a:t>
            </a:r>
          </a:p>
          <a:p>
            <a:endParaRPr lang="en-US" dirty="0"/>
          </a:p>
          <a:p>
            <a:r>
              <a:rPr lang="en-US" dirty="0"/>
              <a:t>Third, are unfavorable responses concentrated on one question, or are they visible across all four questions? A single weak item may point to a focused concern, while low scores across all four may suggest a broader engagement issue.</a:t>
            </a:r>
          </a:p>
          <a:p>
            <a:endParaRPr lang="en-US" dirty="0"/>
          </a:p>
          <a:p>
            <a:r>
              <a:rPr lang="en-US" dirty="0"/>
              <a:t>Finally, we should compare these results with the satisfaction questions. The satisfaction results may help explain why employees feel connected (or disconnected!) from their work and organization.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satisfaction results help us move from the broad Engagement Index to the specific parts of the employee experience that may be contributing to that overall score.</a:t>
            </a:r>
          </a:p>
          <a:p>
            <a:endParaRPr lang="en-US" dirty="0"/>
          </a:p>
          <a:p>
            <a:r>
              <a:rPr lang="en-US" dirty="0"/>
              <a:t>The table presents all 12 satisfaction questions from the highest-rated item at the top to the lowest-rated item at the bottom. This gives us a quick sense of what employees view most positively and where the organization may need to focus more attention.</a:t>
            </a:r>
          </a:p>
          <a:p>
            <a:endParaRPr lang="en-US" dirty="0"/>
          </a:p>
          <a:p>
            <a:r>
              <a:rPr lang="en-US" dirty="0"/>
              <a:t>Each question is also assigned a color based on its percentage of favorable responses. Green indicates a strength area, meaning that 80 percent or more of respondents reported being satisfied or very satisfied. Yellow indicates an opportunity area, with favorable responses between 60 and 79 percent. Red indicates a problem area, meaning that fewer than 60 percent of respondents gave a favorable response.</a:t>
            </a:r>
          </a:p>
          <a:p>
            <a:endParaRPr lang="en-US" dirty="0"/>
          </a:p>
          <a:p>
            <a:r>
              <a:rPr lang="en-US" dirty="0"/>
              <a:t>These colors are intended to help prioritize attention, but they should not be interpreted too rigidly. A yellow result does not necessarily mean that something is going badly. It means there is meaningful room to make the employee experience more consistently positive. A red result deserves closer attention, but it should be treated as a signal to learn more—not as proof that we already understand the entire problem. We may need to talk with employees, consider the organizational context, and determine which changes are realistic.</a:t>
            </a:r>
          </a:p>
          <a:p>
            <a:endParaRPr lang="en-US" dirty="0"/>
          </a:p>
          <a:p>
            <a:r>
              <a:rPr lang="en-US" dirty="0"/>
              <a:t>Green results are equally valuable. They identify practices or conditions that appear to be working well. These are strengths to celebrate, maintain, and potentially use as models for improving lower-rated areas.</a:t>
            </a:r>
          </a:p>
          <a:p>
            <a:endParaRPr lang="en-US" dirty="0"/>
          </a:p>
          <a:p>
            <a:r>
              <a:rPr lang="en-US" dirty="0"/>
              <a:t>As we review the table, we want to look beyond the color of any single question and examine the broader pattern. Start with the highest-rated questions and ask what the organization may already be doing that contributes to those positive experiences. Then examine the lowest-rated questions, particularly red items and questions near the lower end of the yellow range.</a:t>
            </a:r>
          </a:p>
          <a:p>
            <a:endParaRPr lang="en-US" dirty="0"/>
          </a:p>
          <a:p>
            <a:r>
              <a:rPr lang="en-US" dirty="0"/>
              <a:t>It is also helpful to look for clusters of related results. For example, lower ratings for communication within departments, communication across the organization, and employee input may all point to a broader need for more consistent and two-way communication.</a:t>
            </a:r>
          </a:p>
          <a:p>
            <a:endParaRPr lang="en-US" dirty="0"/>
          </a:p>
          <a:p>
            <a:r>
              <a:rPr lang="en-US" dirty="0"/>
              <a:t>Within each question, the favorable, neutral, and unfavorable percentages give us additional detail. Favorable responses represent employees who were satisfied or very satisfied. Neutral responses represent employees who were neither satisfied nor dissatisfied. A high neutral percentage may suggest uncertainty, inconsistent experiences, or an area where current practices are not creating a clearly positive experience. Unfavorable responses represent employees who were dissatisfied or very dissatisfied and may indicate a more active concern.</a:t>
            </a:r>
          </a:p>
          <a:p>
            <a:endParaRPr lang="en-US" dirty="0"/>
          </a:p>
          <a:p>
            <a:r>
              <a:rPr lang="en-US" dirty="0"/>
              <a:t>This distinction matters because two questions can have the same favorable score but very different response patterns. One may have many neutral responses and relatively few dissatisfied employees, while another may have a much larger unfavorable group. The second result may deserve more immediate attention, even though the favorable percentages are identical.</a:t>
            </a:r>
          </a:p>
          <a:p>
            <a:endParaRPr lang="en-US" dirty="0"/>
          </a:p>
          <a:p>
            <a:r>
              <a:rPr lang="en-US" dirty="0"/>
              <a:t>Ultimately, the goal is not to chase every score that is not green. The goal is to identify where improvement is most needed, where meaningful action is possible, and which strengths should continue to be supported.</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we understand the results, the next step is to decide what to do with them.</a:t>
            </a:r>
          </a:p>
          <a:p>
            <a:endParaRPr lang="en-US" dirty="0"/>
          </a:p>
          <a:p>
            <a:r>
              <a:rPr lang="en-US" dirty="0"/>
              <a:t>The Best Practices Recommendation Guide can be accessed through the hyperlink in the report or by visiting the listed website. It includes recommendations corresponding to all of the S16 questions.</a:t>
            </a:r>
          </a:p>
          <a:p>
            <a:endParaRPr lang="en-US" dirty="0"/>
          </a:p>
          <a:p>
            <a:r>
              <a:rPr lang="en-US" dirty="0"/>
              <a:t>The recommendations were developed using research, lessons from </a:t>
            </a:r>
            <a:r>
              <a:rPr lang="en-US" dirty="0" err="1"/>
              <a:t>SeeDS</a:t>
            </a:r>
            <a:r>
              <a:rPr lang="en-US" dirty="0"/>
              <a:t>, and subject-matter expertise in animal shelter management and operations.</a:t>
            </a:r>
          </a:p>
          <a:p>
            <a:endParaRPr lang="en-US" dirty="0"/>
          </a:p>
          <a:p>
            <a:r>
              <a:rPr lang="en-US" dirty="0"/>
              <a:t>Begin with the red and yellow questions. These are the areas where improvement is most likely to be needed.</a:t>
            </a:r>
          </a:p>
          <a:p>
            <a:endParaRPr lang="en-US" dirty="0"/>
          </a:p>
          <a:p>
            <a:r>
              <a:rPr lang="en-US" dirty="0"/>
              <a:t>That does not mean that every red or yellow item must be addressed immediately. Ask which results are most concerning, which issues affect the greatest number of employees, and where the organization has the ability to make a meaningful change.</a:t>
            </a:r>
          </a:p>
          <a:p>
            <a:endParaRPr lang="en-US" dirty="0"/>
          </a:p>
          <a:p>
            <a:r>
              <a:rPr lang="en-US" dirty="0"/>
              <a:t>Also identify which recommended practices are already in place. Those practices may need to be maintained, strengthened, or used more consistently rather than replaced.</a:t>
            </a:r>
          </a:p>
          <a:p>
            <a:endParaRPr lang="en-US" dirty="0"/>
          </a:p>
          <a:p>
            <a:r>
              <a:rPr lang="en-US" dirty="0"/>
              <a:t>Some recommendations may be difficult, costly, or unrealistic for a particular organization. It is perfectly reasonable to begin with other recommendations that are more feasible.</a:t>
            </a:r>
          </a:p>
          <a:p>
            <a:endParaRPr lang="en-US" dirty="0"/>
          </a:p>
          <a:p>
            <a:r>
              <a:rPr lang="en-US" dirty="0"/>
              <a:t>Try to select only a few priorities at a time. Taking on too much can overwhelm leaders and employees and make it less likely that any change will be sustained.</a:t>
            </a:r>
          </a:p>
          <a:p>
            <a:endParaRPr lang="en-US" dirty="0"/>
          </a:p>
          <a:p>
            <a:r>
              <a:rPr lang="en-US" dirty="0"/>
              <a:t>After selecting priorities, communicate the high-level findings to employees. Employees should know that their feedback was received, which areas the organization plans to address, and what the next steps will be.</a:t>
            </a:r>
          </a:p>
          <a:p>
            <a:endParaRPr lang="en-US" dirty="0"/>
          </a:p>
          <a:p>
            <a:r>
              <a:rPr lang="en-US" dirty="0"/>
              <a:t>It is generally not necessary to distribute the entire report. Instead, share the major strengths, the selected areas for improvement, and the actions leadership is considering.</a:t>
            </a:r>
          </a:p>
          <a:p>
            <a:endParaRPr lang="en-US" dirty="0"/>
          </a:p>
          <a:p>
            <a:r>
              <a:rPr lang="en-US" dirty="0"/>
              <a:t>Finally, remember that improvement takes time. Implement the selected practices, monitor how they are working, ask employees for feedback, and build on the progress over time.</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shelter16.charlotte.edu/wp-content/uploads/sites/1038/2024/01/Shelter16-Best-Practices-2024.pdf" TargetMode="External"/><Relationship Id="rId5" Type="http://schemas.openxmlformats.org/officeDocument/2006/relationships/image" Target="../media/image1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310896" cy="6858000"/>
          </a:xfrm>
          <a:prstGeom prst="rect">
            <a:avLst/>
          </a:prstGeom>
        </p:spPr>
      </p:pic>
      <p:pic>
        <p:nvPicPr>
          <p:cNvPr id="3" name="Image 1" descr="/mnt/data/right_accent.png"/>
          <p:cNvPicPr>
            <a:picLocks noChangeAspect="1"/>
          </p:cNvPicPr>
          <p:nvPr/>
        </p:nvPicPr>
        <p:blipFill>
          <a:blip r:embed="rId4"/>
          <a:stretch>
            <a:fillRect/>
          </a:stretch>
        </p:blipFill>
        <p:spPr>
          <a:xfrm>
            <a:off x="9646920" y="0"/>
            <a:ext cx="2542032" cy="6858000"/>
          </a:xfrm>
          <a:prstGeom prst="rect">
            <a:avLst/>
          </a:prstGeom>
        </p:spPr>
      </p:pic>
      <p:pic>
        <p:nvPicPr>
          <p:cNvPr id="9" name="Picture 8">
            <a:extLst>
              <a:ext uri="{FF2B5EF4-FFF2-40B4-BE49-F238E27FC236}">
                <a16:creationId xmlns:a16="http://schemas.microsoft.com/office/drawing/2014/main" id="{3D41AC52-BA8A-E7D0-50C4-970868B62336}"/>
              </a:ext>
            </a:extLst>
          </p:cNvPr>
          <p:cNvPicPr>
            <a:picLocks noChangeAspect="1"/>
          </p:cNvPicPr>
          <p:nvPr/>
        </p:nvPicPr>
        <p:blipFill>
          <a:blip r:embed="rId5"/>
          <a:stretch>
            <a:fillRect/>
          </a:stretch>
        </p:blipFill>
        <p:spPr>
          <a:xfrm>
            <a:off x="26182" y="0"/>
            <a:ext cx="12139635" cy="6858000"/>
          </a:xfrm>
          <a:prstGeom prst="rect">
            <a:avLst/>
          </a:prstGeom>
        </p:spPr>
      </p:pic>
      <p:sp>
        <p:nvSpPr>
          <p:cNvPr id="10" name="Text 3"/>
          <p:cNvSpPr/>
          <p:nvPr/>
        </p:nvSpPr>
        <p:spPr>
          <a:xfrm>
            <a:off x="1151165" y="6033407"/>
            <a:ext cx="2377440" cy="561703"/>
          </a:xfrm>
          <a:prstGeom prst="rect">
            <a:avLst/>
          </a:prstGeom>
          <a:noFill/>
          <a:ln/>
        </p:spPr>
        <p:txBody>
          <a:bodyPr wrap="square" lIns="0" tIns="0" rIns="0" bIns="0" rtlCol="0" anchor="ctr"/>
          <a:lstStyle/>
          <a:p>
            <a:pPr marL="0" indent="0">
              <a:buNone/>
            </a:pPr>
            <a:r>
              <a:rPr lang="en-US" sz="1000" dirty="0">
                <a:solidFill>
                  <a:srgbClr val="777777"/>
                </a:solidFill>
                <a:latin typeface="Aptos" pitchFamily="34" charset="0"/>
                <a:ea typeface="Aptos" pitchFamily="34" charset="-122"/>
                <a:cs typeface="Aptos" pitchFamily="34" charset="-120"/>
              </a:rPr>
              <a:t>University of North Carolina at Charlotte</a:t>
            </a:r>
            <a:endParaRPr lang="en-US" sz="1000" dirty="0"/>
          </a:p>
          <a:p>
            <a:pPr marL="0" indent="0">
              <a:buNone/>
            </a:pPr>
            <a:r>
              <a:rPr lang="en-US" sz="1000" dirty="0">
                <a:solidFill>
                  <a:srgbClr val="777777"/>
                </a:solidFill>
                <a:latin typeface="Aptos" pitchFamily="34" charset="0"/>
                <a:ea typeface="Aptos" pitchFamily="34" charset="-122"/>
                <a:cs typeface="Aptos" pitchFamily="34" charset="-120"/>
              </a:rPr>
              <a:t>Organizational Science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66928" y="332776"/>
            <a:ext cx="8869680" cy="411480"/>
          </a:xfrm>
          <a:prstGeom prst="rect">
            <a:avLst/>
          </a:prstGeom>
          <a:noFill/>
          <a:ln/>
        </p:spPr>
        <p:txBody>
          <a:bodyPr wrap="square" lIns="0" tIns="0" rIns="0" bIns="0" rtlCol="0" anchor="ctr">
            <a:noAutofit/>
          </a:bodyPr>
          <a:lstStyle/>
          <a:p>
            <a:pPr marL="0" indent="0">
              <a:buNone/>
            </a:pPr>
            <a:r>
              <a:rPr lang="en-US" sz="3200" b="1" dirty="0">
                <a:solidFill>
                  <a:srgbClr val="63B33E"/>
                </a:solidFill>
                <a:latin typeface="Calibri" panose="020F0502020204030204" pitchFamily="34" charset="0"/>
                <a:ea typeface="Calibri" panose="020F0502020204030204" pitchFamily="34" charset="0"/>
                <a:cs typeface="Calibri" panose="020F0502020204030204" pitchFamily="34" charset="0"/>
              </a:rPr>
              <a:t>How to Use This Guide</a:t>
            </a:r>
            <a:endParaRPr lang="en-US" sz="3200" b="1" dirty="0">
              <a:latin typeface="Calibri" panose="020F0502020204030204" pitchFamily="34" charset="0"/>
              <a:ea typeface="Calibri" panose="020F0502020204030204" pitchFamily="34" charset="0"/>
              <a:cs typeface="Calibri" panose="020F0502020204030204" pitchFamily="34" charset="0"/>
            </a:endParaRPr>
          </a:p>
        </p:txBody>
      </p:sp>
      <p:sp>
        <p:nvSpPr>
          <p:cNvPr id="6" name="Text 2"/>
          <p:cNvSpPr/>
          <p:nvPr/>
        </p:nvSpPr>
        <p:spPr>
          <a:xfrm>
            <a:off x="566928" y="847452"/>
            <a:ext cx="8671560" cy="320040"/>
          </a:xfrm>
          <a:prstGeom prst="rect">
            <a:avLst/>
          </a:prstGeom>
          <a:noFill/>
          <a:ln/>
        </p:spPr>
        <p:txBody>
          <a:bodyPr wrap="square" lIns="0" tIns="0" rIns="0" bIns="0" rtlCol="0" anchor="ctr"/>
          <a:lstStyle/>
          <a:p>
            <a:pPr marL="0" indent="0">
              <a:buNone/>
            </a:pPr>
            <a:r>
              <a:rPr lang="en-US" sz="1600" b="1" dirty="0">
                <a:solidFill>
                  <a:schemeClr val="tx1">
                    <a:lumMod val="50000"/>
                    <a:lumOff val="50000"/>
                  </a:schemeClr>
                </a:solidFill>
                <a:latin typeface="Aptos" pitchFamily="34" charset="0"/>
                <a:ea typeface="Aptos" pitchFamily="34" charset="-122"/>
                <a:cs typeface="Aptos" pitchFamily="34" charset="-120"/>
              </a:rPr>
              <a:t>The S16 Results Report is designed to help leaders move from information to focused action.</a:t>
            </a:r>
            <a:endParaRPr lang="en-US" sz="1600" b="1" dirty="0">
              <a:solidFill>
                <a:schemeClr val="tx1">
                  <a:lumMod val="50000"/>
                  <a:lumOff val="50000"/>
                </a:schemeClr>
              </a:solidFill>
            </a:endParaRPr>
          </a:p>
        </p:txBody>
      </p:sp>
      <p:sp>
        <p:nvSpPr>
          <p:cNvPr id="7" name="Shape 3"/>
          <p:cNvSpPr/>
          <p:nvPr/>
        </p:nvSpPr>
        <p:spPr>
          <a:xfrm>
            <a:off x="701040" y="1926445"/>
            <a:ext cx="329184" cy="329184"/>
          </a:xfrm>
          <a:prstGeom prst="ellipse">
            <a:avLst/>
          </a:prstGeom>
          <a:solidFill>
            <a:srgbClr val="63B33E"/>
          </a:solidFill>
          <a:ln w="12700">
            <a:solidFill>
              <a:srgbClr val="63B33E"/>
            </a:solidFill>
            <a:prstDash val="solid"/>
          </a:ln>
        </p:spPr>
        <p:txBody>
          <a:bodyPr/>
          <a:lstStyle/>
          <a:p>
            <a:endParaRPr lang="en-US" sz="1600"/>
          </a:p>
        </p:txBody>
      </p:sp>
      <p:sp>
        <p:nvSpPr>
          <p:cNvPr id="8" name="Text 4"/>
          <p:cNvSpPr/>
          <p:nvPr/>
        </p:nvSpPr>
        <p:spPr>
          <a:xfrm>
            <a:off x="701040" y="1990453"/>
            <a:ext cx="329184"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1</a:t>
            </a:r>
            <a:endParaRPr lang="en-US" sz="1600" dirty="0"/>
          </a:p>
        </p:txBody>
      </p:sp>
      <p:sp>
        <p:nvSpPr>
          <p:cNvPr id="9" name="Text 5"/>
          <p:cNvSpPr/>
          <p:nvPr/>
        </p:nvSpPr>
        <p:spPr>
          <a:xfrm>
            <a:off x="1158240" y="1917301"/>
            <a:ext cx="2286000" cy="228600"/>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Check participation</a:t>
            </a:r>
            <a:endParaRPr lang="en-US" sz="1600" dirty="0"/>
          </a:p>
        </p:txBody>
      </p:sp>
      <p:sp>
        <p:nvSpPr>
          <p:cNvPr id="10" name="Text 6"/>
          <p:cNvSpPr/>
          <p:nvPr/>
        </p:nvSpPr>
        <p:spPr>
          <a:xfrm>
            <a:off x="4281460" y="1926445"/>
            <a:ext cx="4937760" cy="292608"/>
          </a:xfrm>
          <a:prstGeom prst="rect">
            <a:avLst/>
          </a:prstGeom>
          <a:noFill/>
          <a:ln/>
        </p:spPr>
        <p:txBody>
          <a:bodyPr wrap="square" lIns="0" tIns="0" rIns="0" bIns="0" rtlCol="0" anchor="ctr">
            <a:noAutofit/>
          </a:bodyPr>
          <a:lstStyle/>
          <a:p>
            <a:pPr marL="0" indent="0">
              <a:buNone/>
            </a:pPr>
            <a:r>
              <a:rPr lang="en-US" sz="1600" dirty="0">
                <a:solidFill>
                  <a:srgbClr val="222222"/>
                </a:solidFill>
                <a:latin typeface="Aptos" pitchFamily="34" charset="0"/>
                <a:ea typeface="Aptos" pitchFamily="34" charset="-122"/>
                <a:cs typeface="Aptos" pitchFamily="34" charset="-120"/>
              </a:rPr>
              <a:t>Start with headcount, surveys completed, and response rate.</a:t>
            </a:r>
            <a:endParaRPr lang="en-US" sz="1600" dirty="0"/>
          </a:p>
        </p:txBody>
      </p:sp>
      <p:sp>
        <p:nvSpPr>
          <p:cNvPr id="11" name="Shape 7"/>
          <p:cNvSpPr/>
          <p:nvPr/>
        </p:nvSpPr>
        <p:spPr>
          <a:xfrm>
            <a:off x="701040" y="2685397"/>
            <a:ext cx="329184" cy="329184"/>
          </a:xfrm>
          <a:prstGeom prst="ellipse">
            <a:avLst/>
          </a:prstGeom>
          <a:solidFill>
            <a:srgbClr val="63B33E"/>
          </a:solidFill>
          <a:ln w="12700">
            <a:solidFill>
              <a:srgbClr val="63B33E"/>
            </a:solidFill>
            <a:prstDash val="solid"/>
          </a:ln>
        </p:spPr>
        <p:txBody>
          <a:bodyPr/>
          <a:lstStyle/>
          <a:p>
            <a:endParaRPr lang="en-US" sz="1600"/>
          </a:p>
        </p:txBody>
      </p:sp>
      <p:sp>
        <p:nvSpPr>
          <p:cNvPr id="12" name="Text 8"/>
          <p:cNvSpPr/>
          <p:nvPr/>
        </p:nvSpPr>
        <p:spPr>
          <a:xfrm>
            <a:off x="701040" y="2749405"/>
            <a:ext cx="329184"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2</a:t>
            </a:r>
            <a:endParaRPr lang="en-US" sz="1600" dirty="0"/>
          </a:p>
        </p:txBody>
      </p:sp>
      <p:sp>
        <p:nvSpPr>
          <p:cNvPr id="13" name="Text 9"/>
          <p:cNvSpPr/>
          <p:nvPr/>
        </p:nvSpPr>
        <p:spPr>
          <a:xfrm>
            <a:off x="1158240" y="2676253"/>
            <a:ext cx="2286000" cy="228600"/>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Review demographics</a:t>
            </a:r>
            <a:endParaRPr lang="en-US" sz="1600" dirty="0"/>
          </a:p>
        </p:txBody>
      </p:sp>
      <p:sp>
        <p:nvSpPr>
          <p:cNvPr id="14" name="Text 10"/>
          <p:cNvSpPr/>
          <p:nvPr/>
        </p:nvSpPr>
        <p:spPr>
          <a:xfrm>
            <a:off x="4281460" y="2685397"/>
            <a:ext cx="4937760" cy="292608"/>
          </a:xfrm>
          <a:prstGeom prst="rect">
            <a:avLst/>
          </a:prstGeom>
          <a:noFill/>
          <a:ln/>
        </p:spPr>
        <p:txBody>
          <a:bodyPr wrap="square" lIns="0" tIns="0" rIns="0" bIns="0" rtlCol="0" anchor="ctr">
            <a:noAutofit/>
          </a:bodyPr>
          <a:lstStyle/>
          <a:p>
            <a:pPr marL="0" indent="0">
              <a:buNone/>
            </a:pPr>
            <a:r>
              <a:rPr lang="en-US" sz="1600" dirty="0">
                <a:solidFill>
                  <a:srgbClr val="222222"/>
                </a:solidFill>
                <a:latin typeface="Aptos" pitchFamily="34" charset="0"/>
                <a:ea typeface="Aptos" pitchFamily="34" charset="-122"/>
                <a:cs typeface="Aptos" pitchFamily="34" charset="-120"/>
              </a:rPr>
              <a:t>Use employment status and tenure to understand who is represented.</a:t>
            </a:r>
            <a:endParaRPr lang="en-US" sz="1600" dirty="0"/>
          </a:p>
        </p:txBody>
      </p:sp>
      <p:sp>
        <p:nvSpPr>
          <p:cNvPr id="15" name="Shape 11"/>
          <p:cNvSpPr/>
          <p:nvPr/>
        </p:nvSpPr>
        <p:spPr>
          <a:xfrm>
            <a:off x="701040" y="3654661"/>
            <a:ext cx="329184" cy="329184"/>
          </a:xfrm>
          <a:prstGeom prst="ellipse">
            <a:avLst/>
          </a:prstGeom>
          <a:solidFill>
            <a:srgbClr val="63B33E"/>
          </a:solidFill>
          <a:ln w="12700">
            <a:solidFill>
              <a:srgbClr val="63B33E"/>
            </a:solidFill>
            <a:prstDash val="solid"/>
          </a:ln>
        </p:spPr>
        <p:txBody>
          <a:bodyPr/>
          <a:lstStyle/>
          <a:p>
            <a:endParaRPr lang="en-US" sz="1600"/>
          </a:p>
        </p:txBody>
      </p:sp>
      <p:sp>
        <p:nvSpPr>
          <p:cNvPr id="16" name="Text 12"/>
          <p:cNvSpPr/>
          <p:nvPr/>
        </p:nvSpPr>
        <p:spPr>
          <a:xfrm>
            <a:off x="701040" y="3718669"/>
            <a:ext cx="329184"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3</a:t>
            </a:r>
            <a:endParaRPr lang="en-US" sz="1600" dirty="0"/>
          </a:p>
        </p:txBody>
      </p:sp>
      <p:sp>
        <p:nvSpPr>
          <p:cNvPr id="17" name="Text 13"/>
          <p:cNvSpPr/>
          <p:nvPr/>
        </p:nvSpPr>
        <p:spPr>
          <a:xfrm>
            <a:off x="1158240" y="3645517"/>
            <a:ext cx="2286000" cy="228600"/>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Interpret engagement</a:t>
            </a:r>
            <a:endParaRPr lang="en-US" sz="1600" dirty="0"/>
          </a:p>
        </p:txBody>
      </p:sp>
      <p:sp>
        <p:nvSpPr>
          <p:cNvPr id="18" name="Text 14"/>
          <p:cNvSpPr/>
          <p:nvPr/>
        </p:nvSpPr>
        <p:spPr>
          <a:xfrm>
            <a:off x="4281460" y="3654661"/>
            <a:ext cx="4937760" cy="292608"/>
          </a:xfrm>
          <a:prstGeom prst="rect">
            <a:avLst/>
          </a:prstGeom>
          <a:noFill/>
          <a:ln/>
        </p:spPr>
        <p:txBody>
          <a:bodyPr wrap="square" lIns="0" tIns="0" rIns="0" bIns="0" rtlCol="0" anchor="ctr">
            <a:noAutofit/>
          </a:bodyPr>
          <a:lstStyle/>
          <a:p>
            <a:pPr marL="0" indent="0">
              <a:buNone/>
            </a:pPr>
            <a:r>
              <a:rPr lang="en-US" sz="1600" dirty="0">
                <a:solidFill>
                  <a:srgbClr val="222222"/>
                </a:solidFill>
                <a:latin typeface="Aptos" pitchFamily="34" charset="0"/>
                <a:ea typeface="Aptos" pitchFamily="34" charset="-122"/>
                <a:cs typeface="Aptos" pitchFamily="34" charset="-120"/>
              </a:rPr>
              <a:t>Read the overall Engagement Index and the four engagement items.</a:t>
            </a:r>
            <a:endParaRPr lang="en-US" sz="1600" dirty="0"/>
          </a:p>
        </p:txBody>
      </p:sp>
      <p:sp>
        <p:nvSpPr>
          <p:cNvPr id="19" name="Shape 15"/>
          <p:cNvSpPr/>
          <p:nvPr/>
        </p:nvSpPr>
        <p:spPr>
          <a:xfrm>
            <a:off x="701040" y="4546201"/>
            <a:ext cx="329184" cy="329184"/>
          </a:xfrm>
          <a:prstGeom prst="ellipse">
            <a:avLst/>
          </a:prstGeom>
          <a:solidFill>
            <a:srgbClr val="63B33E"/>
          </a:solidFill>
          <a:ln w="12700">
            <a:solidFill>
              <a:srgbClr val="63B33E"/>
            </a:solidFill>
            <a:prstDash val="solid"/>
          </a:ln>
        </p:spPr>
        <p:txBody>
          <a:bodyPr/>
          <a:lstStyle/>
          <a:p>
            <a:endParaRPr lang="en-US" sz="1600"/>
          </a:p>
        </p:txBody>
      </p:sp>
      <p:sp>
        <p:nvSpPr>
          <p:cNvPr id="20" name="Text 16"/>
          <p:cNvSpPr/>
          <p:nvPr/>
        </p:nvSpPr>
        <p:spPr>
          <a:xfrm>
            <a:off x="701040" y="4610209"/>
            <a:ext cx="329184"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4</a:t>
            </a:r>
            <a:endParaRPr lang="en-US" sz="1600" dirty="0"/>
          </a:p>
        </p:txBody>
      </p:sp>
      <p:sp>
        <p:nvSpPr>
          <p:cNvPr id="21" name="Text 17"/>
          <p:cNvSpPr/>
          <p:nvPr/>
        </p:nvSpPr>
        <p:spPr>
          <a:xfrm>
            <a:off x="1158240" y="4537057"/>
            <a:ext cx="2286000" cy="228600"/>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Interpret satisfaction</a:t>
            </a:r>
            <a:endParaRPr lang="en-US" sz="1600" dirty="0"/>
          </a:p>
        </p:txBody>
      </p:sp>
      <p:sp>
        <p:nvSpPr>
          <p:cNvPr id="22" name="Text 18"/>
          <p:cNvSpPr/>
          <p:nvPr/>
        </p:nvSpPr>
        <p:spPr>
          <a:xfrm>
            <a:off x="4281460" y="4546201"/>
            <a:ext cx="4937760" cy="292608"/>
          </a:xfrm>
          <a:prstGeom prst="rect">
            <a:avLst/>
          </a:prstGeom>
          <a:noFill/>
          <a:ln/>
        </p:spPr>
        <p:txBody>
          <a:bodyPr wrap="square" lIns="0" tIns="0" rIns="0" bIns="0" rtlCol="0" anchor="ctr">
            <a:normAutofit/>
          </a:bodyPr>
          <a:lstStyle/>
          <a:p>
            <a:pPr marL="0" indent="0">
              <a:buNone/>
            </a:pPr>
            <a:r>
              <a:rPr lang="en-US" sz="1600" dirty="0">
                <a:solidFill>
                  <a:srgbClr val="222222"/>
                </a:solidFill>
                <a:latin typeface="Aptos" pitchFamily="34" charset="0"/>
                <a:ea typeface="Aptos" pitchFamily="34" charset="-122"/>
                <a:cs typeface="Aptos" pitchFamily="34" charset="-120"/>
              </a:rPr>
              <a:t>Identify problem, opportunity, and strength areas.</a:t>
            </a:r>
            <a:endParaRPr lang="en-US" sz="1600" dirty="0"/>
          </a:p>
        </p:txBody>
      </p:sp>
      <p:sp>
        <p:nvSpPr>
          <p:cNvPr id="23" name="Shape 19"/>
          <p:cNvSpPr/>
          <p:nvPr/>
        </p:nvSpPr>
        <p:spPr>
          <a:xfrm>
            <a:off x="701040" y="5401165"/>
            <a:ext cx="329184" cy="329184"/>
          </a:xfrm>
          <a:prstGeom prst="ellipse">
            <a:avLst/>
          </a:prstGeom>
          <a:solidFill>
            <a:srgbClr val="63B33E"/>
          </a:solidFill>
          <a:ln w="12700">
            <a:solidFill>
              <a:srgbClr val="63B33E"/>
            </a:solidFill>
            <a:prstDash val="solid"/>
          </a:ln>
        </p:spPr>
        <p:txBody>
          <a:bodyPr/>
          <a:lstStyle/>
          <a:p>
            <a:endParaRPr lang="en-US" sz="1600"/>
          </a:p>
        </p:txBody>
      </p:sp>
      <p:sp>
        <p:nvSpPr>
          <p:cNvPr id="24" name="Text 20"/>
          <p:cNvSpPr/>
          <p:nvPr/>
        </p:nvSpPr>
        <p:spPr>
          <a:xfrm>
            <a:off x="701040" y="5465173"/>
            <a:ext cx="329184"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5</a:t>
            </a:r>
            <a:endParaRPr lang="en-US" sz="1600" dirty="0"/>
          </a:p>
        </p:txBody>
      </p:sp>
      <p:sp>
        <p:nvSpPr>
          <p:cNvPr id="25" name="Text 21"/>
          <p:cNvSpPr/>
          <p:nvPr/>
        </p:nvSpPr>
        <p:spPr>
          <a:xfrm>
            <a:off x="1158240" y="5392021"/>
            <a:ext cx="2286000" cy="228600"/>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Choose action steps</a:t>
            </a:r>
            <a:endParaRPr lang="en-US" sz="1600" dirty="0"/>
          </a:p>
        </p:txBody>
      </p:sp>
      <p:sp>
        <p:nvSpPr>
          <p:cNvPr id="26" name="Text 22"/>
          <p:cNvSpPr/>
          <p:nvPr/>
        </p:nvSpPr>
        <p:spPr>
          <a:xfrm>
            <a:off x="4281460" y="5401165"/>
            <a:ext cx="4937760" cy="292608"/>
          </a:xfrm>
          <a:prstGeom prst="rect">
            <a:avLst/>
          </a:prstGeom>
          <a:noFill/>
          <a:ln/>
        </p:spPr>
        <p:txBody>
          <a:bodyPr wrap="square" lIns="0" tIns="0" rIns="0" bIns="0" rtlCol="0" anchor="ctr">
            <a:noAutofit/>
          </a:bodyPr>
          <a:lstStyle/>
          <a:p>
            <a:pPr marL="0" indent="0">
              <a:buNone/>
            </a:pPr>
            <a:r>
              <a:rPr lang="en-US" sz="1600" dirty="0">
                <a:solidFill>
                  <a:srgbClr val="222222"/>
                </a:solidFill>
                <a:latin typeface="Aptos" pitchFamily="34" charset="0"/>
                <a:ea typeface="Aptos" pitchFamily="34" charset="-122"/>
                <a:cs typeface="Aptos" pitchFamily="34" charset="-120"/>
              </a:rPr>
              <a:t>Use the Best Practices Guide to prioritize feasible improvements.</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02920" y="214844"/>
            <a:ext cx="8869680" cy="411480"/>
          </a:xfrm>
          <a:prstGeom prst="rect">
            <a:avLst/>
          </a:prstGeom>
          <a:noFill/>
          <a:ln/>
        </p:spPr>
        <p:txBody>
          <a:bodyPr wrap="square" lIns="0" tIns="0" rIns="0" bIns="0" rtlCol="0" anchor="ctr">
            <a:noAutofit/>
          </a:bodyPr>
          <a:lstStyle/>
          <a:p>
            <a:pPr marL="0" indent="0">
              <a:buNone/>
            </a:pPr>
            <a:r>
              <a:rPr lang="en-US" sz="3200" b="1" dirty="0">
                <a:solidFill>
                  <a:srgbClr val="63B33E"/>
                </a:solidFill>
                <a:latin typeface="Aptos Display" pitchFamily="34" charset="0"/>
                <a:ea typeface="Aptos Display" pitchFamily="34" charset="-122"/>
                <a:cs typeface="Aptos Display" pitchFamily="34" charset="-120"/>
              </a:rPr>
              <a:t>Participation Snapshot</a:t>
            </a:r>
            <a:endParaRPr lang="en-US" sz="3200" b="1" dirty="0"/>
          </a:p>
        </p:txBody>
      </p:sp>
      <p:sp>
        <p:nvSpPr>
          <p:cNvPr id="5" name="Text 1"/>
          <p:cNvSpPr/>
          <p:nvPr/>
        </p:nvSpPr>
        <p:spPr>
          <a:xfrm>
            <a:off x="502920" y="704252"/>
            <a:ext cx="8869680" cy="256032"/>
          </a:xfrm>
          <a:prstGeom prst="rect">
            <a:avLst/>
          </a:prstGeom>
          <a:noFill/>
          <a:ln/>
        </p:spPr>
        <p:txBody>
          <a:bodyPr wrap="square" lIns="0" tIns="0" rIns="0" bIns="0" rtlCol="0" anchor="ctr"/>
          <a:lstStyle/>
          <a:p>
            <a:pPr marL="0" indent="0">
              <a:buNone/>
            </a:pPr>
            <a:r>
              <a:rPr lang="en-US" sz="1600" b="1" dirty="0">
                <a:solidFill>
                  <a:srgbClr val="6D6E71"/>
                </a:solidFill>
                <a:latin typeface="Aptos" pitchFamily="34" charset="0"/>
                <a:ea typeface="Aptos" pitchFamily="34" charset="-122"/>
                <a:cs typeface="Aptos" pitchFamily="34" charset="-120"/>
              </a:rPr>
              <a:t>How much of the organization is represented in the results?</a:t>
            </a:r>
            <a:endParaRPr lang="en-US" sz="1600" b="1" dirty="0"/>
          </a:p>
        </p:txBody>
      </p:sp>
      <p:pic>
        <p:nvPicPr>
          <p:cNvPr id="7" name="Image 2" descr="/mnt/data/s16_guide_assets/p1_metrics.png"/>
          <p:cNvPicPr>
            <a:picLocks noChangeAspect="1"/>
          </p:cNvPicPr>
          <p:nvPr/>
        </p:nvPicPr>
        <p:blipFill>
          <a:blip r:embed="rId5"/>
          <a:stretch>
            <a:fillRect/>
          </a:stretch>
        </p:blipFill>
        <p:spPr>
          <a:xfrm>
            <a:off x="1053253" y="1236073"/>
            <a:ext cx="8753687" cy="2240280"/>
          </a:xfrm>
          <a:prstGeom prst="rect">
            <a:avLst/>
          </a:prstGeom>
        </p:spPr>
      </p:pic>
      <p:sp>
        <p:nvSpPr>
          <p:cNvPr id="8" name="Text 3"/>
          <p:cNvSpPr/>
          <p:nvPr/>
        </p:nvSpPr>
        <p:spPr>
          <a:xfrm>
            <a:off x="562356" y="3771900"/>
            <a:ext cx="2560320" cy="228600"/>
          </a:xfrm>
          <a:prstGeom prst="rect">
            <a:avLst/>
          </a:prstGeom>
          <a:noFill/>
          <a:ln/>
        </p:spPr>
        <p:txBody>
          <a:bodyPr wrap="square" lIns="0" tIns="0" rIns="0" bIns="0" rtlCol="0" anchor="ctr"/>
          <a:lstStyle/>
          <a:p>
            <a:pPr marL="0" indent="0">
              <a:buNone/>
            </a:pPr>
            <a:r>
              <a:rPr lang="en-US" sz="1600" b="1" dirty="0">
                <a:solidFill>
                  <a:srgbClr val="63B33E"/>
                </a:solidFill>
                <a:latin typeface="Aptos" pitchFamily="34" charset="0"/>
                <a:ea typeface="Aptos" pitchFamily="34" charset="-122"/>
                <a:cs typeface="Aptos" pitchFamily="34" charset="-120"/>
              </a:rPr>
              <a:t>What each metric means</a:t>
            </a:r>
            <a:endParaRPr lang="en-US" sz="1600" dirty="0"/>
          </a:p>
        </p:txBody>
      </p:sp>
      <p:sp>
        <p:nvSpPr>
          <p:cNvPr id="9" name="Text 4"/>
          <p:cNvSpPr/>
          <p:nvPr/>
        </p:nvSpPr>
        <p:spPr>
          <a:xfrm>
            <a:off x="685800" y="4235060"/>
            <a:ext cx="164592" cy="274320"/>
          </a:xfrm>
          <a:prstGeom prst="rect">
            <a:avLst/>
          </a:prstGeom>
          <a:noFill/>
          <a:ln/>
        </p:spPr>
        <p:txBody>
          <a:bodyPr wrap="square" lIns="0" tIns="0" rIns="0" bIns="0" rtlCol="0" anchor="ctr"/>
          <a:lstStyle/>
          <a:p>
            <a:pPr marL="0" indent="0">
              <a:buNone/>
            </a:pPr>
            <a:r>
              <a:rPr lang="en-US" sz="1400" dirty="0">
                <a:solidFill>
                  <a:srgbClr val="63B33E"/>
                </a:solidFill>
                <a:latin typeface="Aptos" pitchFamily="34" charset="0"/>
                <a:ea typeface="Aptos" pitchFamily="34" charset="-122"/>
                <a:cs typeface="Aptos" pitchFamily="34" charset="-120"/>
              </a:rPr>
              <a:t>▪</a:t>
            </a:r>
            <a:endParaRPr lang="en-US" sz="1400" dirty="0"/>
          </a:p>
        </p:txBody>
      </p:sp>
      <p:sp>
        <p:nvSpPr>
          <p:cNvPr id="10" name="Text 5"/>
          <p:cNvSpPr/>
          <p:nvPr/>
        </p:nvSpPr>
        <p:spPr>
          <a:xfrm>
            <a:off x="896112" y="4324132"/>
            <a:ext cx="3931920" cy="274320"/>
          </a:xfrm>
          <a:prstGeom prst="rect">
            <a:avLst/>
          </a:prstGeom>
          <a:noFill/>
          <a:ln/>
        </p:spPr>
        <p:txBody>
          <a:bodyPr wrap="square" lIns="0" tIns="0" rIns="0" bIns="0" rtlCol="0" anchor="ctr">
            <a:noAutofit/>
          </a:bodyPr>
          <a:lstStyle/>
          <a:p>
            <a:pPr marL="0" indent="0">
              <a:buNone/>
            </a:pPr>
            <a:r>
              <a:rPr lang="en-US" sz="1400" b="1" dirty="0">
                <a:solidFill>
                  <a:srgbClr val="222222"/>
                </a:solidFill>
                <a:latin typeface="Aptos" pitchFamily="34" charset="0"/>
                <a:ea typeface="Aptos" pitchFamily="34" charset="-122"/>
                <a:cs typeface="Aptos" pitchFamily="34" charset="-120"/>
              </a:rPr>
              <a:t># of Employees: </a:t>
            </a:r>
            <a:r>
              <a:rPr lang="en-US" sz="1400" dirty="0">
                <a:solidFill>
                  <a:srgbClr val="222222"/>
                </a:solidFill>
                <a:latin typeface="Aptos" pitchFamily="34" charset="0"/>
                <a:ea typeface="Aptos" pitchFamily="34" charset="-122"/>
                <a:cs typeface="Aptos" pitchFamily="34" charset="-120"/>
              </a:rPr>
              <a:t>the organizational headcount reported by the client.</a:t>
            </a:r>
            <a:endParaRPr lang="en-US" sz="1400" dirty="0"/>
          </a:p>
        </p:txBody>
      </p:sp>
      <p:sp>
        <p:nvSpPr>
          <p:cNvPr id="11" name="Text 6"/>
          <p:cNvSpPr/>
          <p:nvPr/>
        </p:nvSpPr>
        <p:spPr>
          <a:xfrm>
            <a:off x="685800" y="5021729"/>
            <a:ext cx="164592" cy="274320"/>
          </a:xfrm>
          <a:prstGeom prst="rect">
            <a:avLst/>
          </a:prstGeom>
          <a:noFill/>
          <a:ln/>
        </p:spPr>
        <p:txBody>
          <a:bodyPr wrap="square" lIns="0" tIns="0" rIns="0" bIns="0" rtlCol="0" anchor="ctr"/>
          <a:lstStyle/>
          <a:p>
            <a:pPr marL="0" indent="0">
              <a:buNone/>
            </a:pPr>
            <a:r>
              <a:rPr lang="en-US" sz="1400" dirty="0">
                <a:solidFill>
                  <a:srgbClr val="63B33E"/>
                </a:solidFill>
                <a:latin typeface="Aptos" pitchFamily="34" charset="0"/>
                <a:ea typeface="Aptos" pitchFamily="34" charset="-122"/>
                <a:cs typeface="Aptos" pitchFamily="34" charset="-120"/>
              </a:rPr>
              <a:t>▪</a:t>
            </a:r>
            <a:endParaRPr lang="en-US" sz="1400" dirty="0"/>
          </a:p>
        </p:txBody>
      </p:sp>
      <p:sp>
        <p:nvSpPr>
          <p:cNvPr id="12" name="Text 7"/>
          <p:cNvSpPr/>
          <p:nvPr/>
        </p:nvSpPr>
        <p:spPr>
          <a:xfrm>
            <a:off x="900357" y="5099739"/>
            <a:ext cx="4531179" cy="274320"/>
          </a:xfrm>
          <a:prstGeom prst="rect">
            <a:avLst/>
          </a:prstGeom>
          <a:noFill/>
          <a:ln/>
        </p:spPr>
        <p:txBody>
          <a:bodyPr wrap="square" lIns="0" tIns="0" rIns="0" bIns="0" rtlCol="0" anchor="ctr">
            <a:noAutofit/>
          </a:bodyPr>
          <a:lstStyle/>
          <a:p>
            <a:pPr marL="0" indent="0">
              <a:buNone/>
            </a:pPr>
            <a:r>
              <a:rPr lang="en-US" sz="1400" b="1" dirty="0">
                <a:solidFill>
                  <a:srgbClr val="222222"/>
                </a:solidFill>
                <a:latin typeface="Aptos" pitchFamily="34" charset="0"/>
                <a:ea typeface="Aptos" pitchFamily="34" charset="-122"/>
                <a:cs typeface="Aptos" pitchFamily="34" charset="-120"/>
              </a:rPr>
              <a:t># of Surveys Completed: </a:t>
            </a:r>
            <a:r>
              <a:rPr lang="en-US" sz="1400" dirty="0">
                <a:solidFill>
                  <a:srgbClr val="222222"/>
                </a:solidFill>
                <a:latin typeface="Aptos" pitchFamily="34" charset="0"/>
                <a:ea typeface="Aptos" pitchFamily="34" charset="-122"/>
                <a:cs typeface="Aptos" pitchFamily="34" charset="-120"/>
              </a:rPr>
              <a:t>the number of employees who submitted usable responses.</a:t>
            </a:r>
            <a:endParaRPr lang="en-US" sz="1400" dirty="0"/>
          </a:p>
        </p:txBody>
      </p:sp>
      <p:sp>
        <p:nvSpPr>
          <p:cNvPr id="13" name="Text 8"/>
          <p:cNvSpPr/>
          <p:nvPr/>
        </p:nvSpPr>
        <p:spPr>
          <a:xfrm>
            <a:off x="685800" y="5864569"/>
            <a:ext cx="164592" cy="274320"/>
          </a:xfrm>
          <a:prstGeom prst="rect">
            <a:avLst/>
          </a:prstGeom>
          <a:noFill/>
          <a:ln/>
        </p:spPr>
        <p:txBody>
          <a:bodyPr wrap="square" lIns="0" tIns="0" rIns="0" bIns="0" rtlCol="0" anchor="ctr"/>
          <a:lstStyle/>
          <a:p>
            <a:pPr marL="0" indent="0">
              <a:buNone/>
            </a:pPr>
            <a:r>
              <a:rPr lang="en-US" sz="1400" dirty="0">
                <a:solidFill>
                  <a:srgbClr val="63B33E"/>
                </a:solidFill>
                <a:latin typeface="Aptos" pitchFamily="34" charset="0"/>
                <a:ea typeface="Aptos" pitchFamily="34" charset="-122"/>
                <a:cs typeface="Aptos" pitchFamily="34" charset="-120"/>
              </a:rPr>
              <a:t>▪</a:t>
            </a:r>
            <a:endParaRPr lang="en-US" sz="1400" dirty="0"/>
          </a:p>
        </p:txBody>
      </p:sp>
      <p:sp>
        <p:nvSpPr>
          <p:cNvPr id="14" name="Text 9"/>
          <p:cNvSpPr/>
          <p:nvPr/>
        </p:nvSpPr>
        <p:spPr>
          <a:xfrm>
            <a:off x="929748" y="5934456"/>
            <a:ext cx="4204607" cy="274320"/>
          </a:xfrm>
          <a:prstGeom prst="rect">
            <a:avLst/>
          </a:prstGeom>
          <a:noFill/>
          <a:ln/>
        </p:spPr>
        <p:txBody>
          <a:bodyPr wrap="square" lIns="0" tIns="0" rIns="0" bIns="0" rtlCol="0" anchor="ctr">
            <a:noAutofit/>
          </a:bodyPr>
          <a:lstStyle/>
          <a:p>
            <a:pPr marL="0" indent="0">
              <a:buNone/>
            </a:pPr>
            <a:r>
              <a:rPr lang="en-US" sz="1400" b="1" dirty="0">
                <a:solidFill>
                  <a:srgbClr val="222222"/>
                </a:solidFill>
                <a:latin typeface="Aptos" pitchFamily="34" charset="0"/>
                <a:ea typeface="Aptos" pitchFamily="34" charset="-122"/>
                <a:cs typeface="Aptos" pitchFamily="34" charset="-120"/>
              </a:rPr>
              <a:t>Response Rate: </a:t>
            </a:r>
            <a:r>
              <a:rPr lang="en-US" sz="1400" dirty="0">
                <a:solidFill>
                  <a:srgbClr val="222222"/>
                </a:solidFill>
                <a:latin typeface="Aptos" pitchFamily="34" charset="0"/>
                <a:ea typeface="Aptos" pitchFamily="34" charset="-122"/>
                <a:cs typeface="Aptos" pitchFamily="34" charset="-120"/>
              </a:rPr>
              <a:t>the percentage of invited employees who completed the survey.</a:t>
            </a:r>
            <a:endParaRPr lang="en-US" sz="1400" dirty="0"/>
          </a:p>
        </p:txBody>
      </p:sp>
      <p:sp>
        <p:nvSpPr>
          <p:cNvPr id="15" name="Shape 10"/>
          <p:cNvSpPr/>
          <p:nvPr/>
        </p:nvSpPr>
        <p:spPr>
          <a:xfrm>
            <a:off x="5728716" y="3547544"/>
            <a:ext cx="4078223" cy="3090019"/>
          </a:xfrm>
          <a:prstGeom prst="roundRect">
            <a:avLst>
              <a:gd name="adj" fmla="val 5926"/>
            </a:avLst>
          </a:prstGeom>
          <a:solidFill>
            <a:srgbClr val="F5FAF2"/>
          </a:solidFill>
          <a:ln w="12700">
            <a:solidFill>
              <a:srgbClr val="D7EACD"/>
            </a:solidFill>
            <a:prstDash val="solid"/>
          </a:ln>
        </p:spPr>
        <p:txBody>
          <a:bodyPr/>
          <a:lstStyle/>
          <a:p>
            <a:endParaRPr lang="en-US"/>
          </a:p>
        </p:txBody>
      </p:sp>
      <p:sp>
        <p:nvSpPr>
          <p:cNvPr id="16" name="Text 11"/>
          <p:cNvSpPr/>
          <p:nvPr/>
        </p:nvSpPr>
        <p:spPr>
          <a:xfrm>
            <a:off x="5911597" y="3687970"/>
            <a:ext cx="3493776" cy="359821"/>
          </a:xfrm>
          <a:prstGeom prst="rect">
            <a:avLst/>
          </a:prstGeom>
          <a:noFill/>
          <a:ln/>
        </p:spPr>
        <p:txBody>
          <a:bodyPr wrap="square" lIns="0" tIns="0" rIns="0" bIns="0" rtlCol="0" anchor="ctr"/>
          <a:lstStyle/>
          <a:p>
            <a:pPr marL="0" indent="0" algn="ctr">
              <a:buNone/>
            </a:pPr>
            <a:r>
              <a:rPr lang="en-US" sz="1600" b="1" dirty="0">
                <a:solidFill>
                  <a:srgbClr val="3D8127"/>
                </a:solidFill>
                <a:latin typeface="Aptos" pitchFamily="34" charset="0"/>
              </a:rPr>
              <a:t>What is an ideal response rate?</a:t>
            </a:r>
            <a:endParaRPr lang="en-US" sz="1600" dirty="0"/>
          </a:p>
        </p:txBody>
      </p:sp>
      <p:sp>
        <p:nvSpPr>
          <p:cNvPr id="17" name="Text 12"/>
          <p:cNvSpPr/>
          <p:nvPr/>
        </p:nvSpPr>
        <p:spPr>
          <a:xfrm>
            <a:off x="5893848" y="3976496"/>
            <a:ext cx="3809457" cy="2520806"/>
          </a:xfrm>
          <a:prstGeom prst="rect">
            <a:avLst/>
          </a:prstGeom>
          <a:noFill/>
          <a:ln/>
        </p:spPr>
        <p:txBody>
          <a:bodyPr wrap="square" lIns="0" tIns="0" rIns="0" bIns="0" rtlCol="0" anchor="ctr">
            <a:normAutofit/>
          </a:bodyPr>
          <a:lstStyle/>
          <a:p>
            <a:r>
              <a:rPr lang="en-US" sz="1050" dirty="0"/>
              <a:t>Ideally, at least 70% of staff will respond to the survey.</a:t>
            </a:r>
          </a:p>
          <a:p>
            <a:pPr marL="0" indent="0">
              <a:buNone/>
            </a:pPr>
            <a:endParaRPr lang="en-US" sz="1050" dirty="0">
              <a:solidFill>
                <a:srgbClr val="222222"/>
              </a:solidFill>
              <a:latin typeface="Aptos" pitchFamily="34" charset="0"/>
              <a:ea typeface="Aptos" pitchFamily="34" charset="-122"/>
              <a:cs typeface="Aptos" pitchFamily="34" charset="-120"/>
            </a:endParaRPr>
          </a:p>
          <a:p>
            <a:r>
              <a:rPr lang="en-US" sz="1050" dirty="0"/>
              <a:t>A higher proportion of staff responding makes it more likely that different roles, schedules, employment types, and levels of experience are represented.</a:t>
            </a:r>
            <a:r>
              <a:rPr lang="en-US" sz="1050" dirty="0">
                <a:solidFill>
                  <a:srgbClr val="222222"/>
                </a:solidFill>
                <a:latin typeface="Aptos" pitchFamily="34" charset="0"/>
                <a:ea typeface="Aptos" pitchFamily="34" charset="-122"/>
                <a:cs typeface="Aptos" pitchFamily="34" charset="-120"/>
              </a:rPr>
              <a:t> </a:t>
            </a:r>
          </a:p>
          <a:p>
            <a:pPr marL="0" indent="0">
              <a:buNone/>
            </a:pPr>
            <a:endParaRPr lang="en-US" sz="1050" dirty="0">
              <a:solidFill>
                <a:srgbClr val="222222"/>
              </a:solidFill>
              <a:latin typeface="Aptos" pitchFamily="34" charset="0"/>
            </a:endParaRPr>
          </a:p>
          <a:p>
            <a:r>
              <a:rPr lang="en-US" sz="1050" dirty="0"/>
              <a:t>The more employees who participate, the more confident we can be that the results reflect the organization as a whole </a:t>
            </a:r>
          </a:p>
          <a:p>
            <a:r>
              <a:rPr lang="en-US" sz="1050" dirty="0"/>
              <a:t>(not just the employees who felt especially positive or negative)!</a:t>
            </a:r>
          </a:p>
          <a:p>
            <a:endParaRPr lang="en-US" sz="1050" dirty="0"/>
          </a:p>
          <a:p>
            <a:r>
              <a:rPr lang="en-US" sz="1050" b="1" dirty="0"/>
              <a:t>70% is a goal, not a magic number!</a:t>
            </a:r>
            <a:r>
              <a:rPr lang="en-US" sz="1050" dirty="0"/>
              <a:t> Results below 70% can still be useful, but they should be interpreted more cautiously because some employee perspectives may be missing.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03138" y="257062"/>
            <a:ext cx="8869680" cy="411480"/>
          </a:xfrm>
          <a:prstGeom prst="rect">
            <a:avLst/>
          </a:prstGeom>
          <a:noFill/>
          <a:ln/>
        </p:spPr>
        <p:txBody>
          <a:bodyPr wrap="square" lIns="0" tIns="0" rIns="0" bIns="0" rtlCol="0" anchor="ctr">
            <a:noAutofit/>
          </a:bodyPr>
          <a:lstStyle/>
          <a:p>
            <a:pPr marL="0" indent="0">
              <a:buNone/>
            </a:pPr>
            <a:r>
              <a:rPr lang="en-US" sz="3200" b="1" dirty="0">
                <a:solidFill>
                  <a:srgbClr val="63B33E"/>
                </a:solidFill>
                <a:latin typeface="Aptos Display" pitchFamily="34" charset="0"/>
                <a:ea typeface="Aptos Display" pitchFamily="34" charset="-122"/>
                <a:cs typeface="Aptos Display" pitchFamily="34" charset="-120"/>
              </a:rPr>
              <a:t>Start by Viewing Your Results Broadly</a:t>
            </a:r>
            <a:endParaRPr lang="en-US" sz="3200" b="1" dirty="0"/>
          </a:p>
        </p:txBody>
      </p:sp>
      <p:sp>
        <p:nvSpPr>
          <p:cNvPr id="5" name="Text 1"/>
          <p:cNvSpPr/>
          <p:nvPr/>
        </p:nvSpPr>
        <p:spPr>
          <a:xfrm>
            <a:off x="503138" y="745378"/>
            <a:ext cx="8869680" cy="256032"/>
          </a:xfrm>
          <a:prstGeom prst="rect">
            <a:avLst/>
          </a:prstGeom>
          <a:noFill/>
          <a:ln/>
        </p:spPr>
        <p:txBody>
          <a:bodyPr wrap="square" lIns="0" tIns="0" rIns="0" bIns="0" rtlCol="0" anchor="ctr"/>
          <a:lstStyle/>
          <a:p>
            <a:pPr marL="0" indent="0">
              <a:buNone/>
            </a:pPr>
            <a:r>
              <a:rPr lang="en-US" sz="1600" b="1" dirty="0">
                <a:solidFill>
                  <a:srgbClr val="6D6E71"/>
                </a:solidFill>
                <a:latin typeface="Aptos" pitchFamily="34" charset="0"/>
                <a:ea typeface="Aptos" pitchFamily="34" charset="-122"/>
                <a:cs typeface="Aptos" pitchFamily="34" charset="-120"/>
              </a:rPr>
              <a:t>Identify broad strengths and areas needing attention.</a:t>
            </a:r>
            <a:endParaRPr lang="en-US" sz="1600" b="1" dirty="0"/>
          </a:p>
        </p:txBody>
      </p:sp>
      <p:sp>
        <p:nvSpPr>
          <p:cNvPr id="8" name="Text 3"/>
          <p:cNvSpPr/>
          <p:nvPr/>
        </p:nvSpPr>
        <p:spPr>
          <a:xfrm>
            <a:off x="6437376" y="1240614"/>
            <a:ext cx="3436874" cy="228600"/>
          </a:xfrm>
          <a:prstGeom prst="rect">
            <a:avLst/>
          </a:prstGeom>
          <a:noFill/>
          <a:ln/>
        </p:spPr>
        <p:txBody>
          <a:bodyPr wrap="square" lIns="0" tIns="0" rIns="0" bIns="0" rtlCol="0" anchor="ctr"/>
          <a:lstStyle/>
          <a:p>
            <a:pPr marL="0" indent="0">
              <a:buNone/>
            </a:pPr>
            <a:r>
              <a:rPr lang="en-US" sz="1600" b="1" dirty="0">
                <a:solidFill>
                  <a:srgbClr val="63B33E"/>
                </a:solidFill>
                <a:latin typeface="Aptos" pitchFamily="34" charset="0"/>
                <a:ea typeface="Aptos" pitchFamily="34" charset="-122"/>
                <a:cs typeface="Aptos" pitchFamily="34" charset="-120"/>
              </a:rPr>
              <a:t>Satisfaction Question Summary</a:t>
            </a:r>
            <a:endParaRPr lang="en-US" sz="1600" b="1" dirty="0"/>
          </a:p>
        </p:txBody>
      </p:sp>
      <p:sp>
        <p:nvSpPr>
          <p:cNvPr id="10" name="Text 5"/>
          <p:cNvSpPr/>
          <p:nvPr/>
        </p:nvSpPr>
        <p:spPr>
          <a:xfrm>
            <a:off x="7059168" y="1683823"/>
            <a:ext cx="3323082" cy="735826"/>
          </a:xfrm>
          <a:prstGeom prst="rect">
            <a:avLst/>
          </a:prstGeom>
          <a:noFill/>
          <a:ln/>
        </p:spPr>
        <p:txBody>
          <a:bodyPr wrap="square" lIns="0" tIns="0" rIns="0" bIns="0" rtlCol="0" anchor="ctr">
            <a:normAutofit/>
          </a:bodyPr>
          <a:lstStyle/>
          <a:p>
            <a:r>
              <a:rPr lang="en-US" sz="1200" b="1" dirty="0">
                <a:solidFill>
                  <a:srgbClr val="FF0000"/>
                </a:solidFill>
              </a:rPr>
              <a:t>Problem Areas </a:t>
            </a:r>
            <a:r>
              <a:rPr lang="en-US" sz="1100" dirty="0"/>
              <a:t>are questions with </a:t>
            </a:r>
            <a:r>
              <a:rPr lang="en-US" sz="1100" b="1" dirty="0"/>
              <a:t>less than 60% favorable responses</a:t>
            </a:r>
            <a:r>
              <a:rPr lang="en-US" sz="1100" dirty="0"/>
              <a:t>. These are the lowest-rated parts of the employee experience and should receive the most immediate attention.</a:t>
            </a:r>
          </a:p>
        </p:txBody>
      </p:sp>
      <p:sp>
        <p:nvSpPr>
          <p:cNvPr id="12" name="Text 7"/>
          <p:cNvSpPr/>
          <p:nvPr/>
        </p:nvSpPr>
        <p:spPr>
          <a:xfrm>
            <a:off x="7059168" y="2806278"/>
            <a:ext cx="3323082" cy="424389"/>
          </a:xfrm>
          <a:prstGeom prst="rect">
            <a:avLst/>
          </a:prstGeom>
          <a:noFill/>
          <a:ln/>
        </p:spPr>
        <p:txBody>
          <a:bodyPr wrap="square" lIns="0" tIns="0" rIns="0" bIns="0" rtlCol="0" anchor="ctr">
            <a:noAutofit/>
          </a:bodyPr>
          <a:lstStyle/>
          <a:p>
            <a:r>
              <a:rPr lang="en-US" sz="1200" b="1" dirty="0">
                <a:solidFill>
                  <a:schemeClr val="accent2"/>
                </a:solidFill>
              </a:rPr>
              <a:t>Growth Areas </a:t>
            </a:r>
            <a:r>
              <a:rPr lang="en-US" sz="1100" dirty="0"/>
              <a:t>are questions with </a:t>
            </a:r>
            <a:r>
              <a:rPr lang="en-US" sz="1100" b="1" dirty="0"/>
              <a:t>60–79% favorable responses</a:t>
            </a:r>
            <a:r>
              <a:rPr lang="en-US" sz="1100" dirty="0"/>
              <a:t>. These areas are not necessarily serious problems, but employees’ experiences could be more consistently positive.</a:t>
            </a:r>
          </a:p>
        </p:txBody>
      </p:sp>
      <p:sp>
        <p:nvSpPr>
          <p:cNvPr id="14" name="Text 9"/>
          <p:cNvSpPr/>
          <p:nvPr/>
        </p:nvSpPr>
        <p:spPr>
          <a:xfrm>
            <a:off x="7059168" y="3736377"/>
            <a:ext cx="3259582" cy="438911"/>
          </a:xfrm>
          <a:prstGeom prst="rect">
            <a:avLst/>
          </a:prstGeom>
          <a:noFill/>
          <a:ln/>
        </p:spPr>
        <p:txBody>
          <a:bodyPr wrap="square" lIns="0" tIns="0" rIns="0" bIns="0" rtlCol="0" anchor="ctr">
            <a:noAutofit/>
          </a:bodyPr>
          <a:lstStyle/>
          <a:p>
            <a:r>
              <a:rPr lang="en-US" sz="1200" b="1" dirty="0">
                <a:solidFill>
                  <a:srgbClr val="00B050"/>
                </a:solidFill>
                <a:latin typeface="Aptos" pitchFamily="34" charset="0"/>
                <a:ea typeface="Aptos" pitchFamily="34" charset="-122"/>
                <a:cs typeface="Aptos" pitchFamily="34" charset="-120"/>
              </a:rPr>
              <a:t>Strength Areas </a:t>
            </a:r>
            <a:r>
              <a:rPr lang="en-US" sz="1100" dirty="0">
                <a:solidFill>
                  <a:srgbClr val="222222"/>
                </a:solidFill>
                <a:latin typeface="Aptos" pitchFamily="34" charset="0"/>
                <a:ea typeface="Aptos" pitchFamily="34" charset="-122"/>
                <a:cs typeface="Aptos" pitchFamily="34" charset="-120"/>
              </a:rPr>
              <a:t>are </a:t>
            </a:r>
            <a:r>
              <a:rPr lang="en-US" sz="1100" dirty="0"/>
              <a:t>questions with </a:t>
            </a:r>
            <a:r>
              <a:rPr lang="en-US" sz="1100" b="1" dirty="0"/>
              <a:t>80% or more favorable responses</a:t>
            </a:r>
            <a:r>
              <a:rPr lang="en-US" sz="1100" dirty="0"/>
              <a:t>. These are areas employees generally view positively. Celebrate what is working and continue the practices supporting these results.</a:t>
            </a:r>
          </a:p>
        </p:txBody>
      </p:sp>
      <p:sp>
        <p:nvSpPr>
          <p:cNvPr id="15" name="Text 10"/>
          <p:cNvSpPr/>
          <p:nvPr/>
        </p:nvSpPr>
        <p:spPr>
          <a:xfrm>
            <a:off x="1152144" y="4780649"/>
            <a:ext cx="2560320" cy="228600"/>
          </a:xfrm>
          <a:prstGeom prst="rect">
            <a:avLst/>
          </a:prstGeom>
          <a:noFill/>
          <a:ln/>
        </p:spPr>
        <p:txBody>
          <a:bodyPr wrap="square" lIns="0" tIns="0" rIns="0" bIns="0" rtlCol="0" anchor="ctr"/>
          <a:lstStyle/>
          <a:p>
            <a:pPr marL="0" indent="0">
              <a:buNone/>
            </a:pPr>
            <a:r>
              <a:rPr lang="en-US" sz="1600" b="1" dirty="0">
                <a:solidFill>
                  <a:srgbClr val="63B33E"/>
                </a:solidFill>
                <a:latin typeface="Aptos" pitchFamily="34" charset="0"/>
                <a:ea typeface="Aptos" pitchFamily="34" charset="-122"/>
                <a:cs typeface="Aptos" pitchFamily="34" charset="-120"/>
              </a:rPr>
              <a:t>Engagement Index Score</a:t>
            </a:r>
            <a:endParaRPr lang="en-US" sz="1600" dirty="0"/>
          </a:p>
        </p:txBody>
      </p:sp>
      <p:sp>
        <p:nvSpPr>
          <p:cNvPr id="16" name="Text 11"/>
          <p:cNvSpPr/>
          <p:nvPr/>
        </p:nvSpPr>
        <p:spPr>
          <a:xfrm>
            <a:off x="922782" y="5205845"/>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17" name="Text 12"/>
          <p:cNvSpPr/>
          <p:nvPr/>
        </p:nvSpPr>
        <p:spPr>
          <a:xfrm>
            <a:off x="1216152" y="5155553"/>
            <a:ext cx="8365998" cy="438912"/>
          </a:xfrm>
          <a:prstGeom prst="rect">
            <a:avLst/>
          </a:prstGeom>
          <a:noFill/>
          <a:ln/>
        </p:spPr>
        <p:txBody>
          <a:bodyPr wrap="square" lIns="0" tIns="0" rIns="0" bIns="0"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The Engagement Index is based on employees’ pride, enthusiasm, attachment, and enjoyment of work.</a:t>
            </a:r>
            <a:endParaRPr lang="en-US" sz="1400" dirty="0"/>
          </a:p>
        </p:txBody>
      </p:sp>
      <p:sp>
        <p:nvSpPr>
          <p:cNvPr id="19" name="Text 14"/>
          <p:cNvSpPr/>
          <p:nvPr/>
        </p:nvSpPr>
        <p:spPr>
          <a:xfrm>
            <a:off x="1216152" y="5759057"/>
            <a:ext cx="7694766" cy="310896"/>
          </a:xfrm>
          <a:prstGeom prst="rect">
            <a:avLst/>
          </a:prstGeom>
          <a:noFill/>
          <a:ln/>
        </p:spPr>
        <p:txBody>
          <a:bodyPr wrap="square" lIns="0" tIns="0" rIns="0" bIns="0"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This represents the average percent favorable across the four engagement questions.</a:t>
            </a:r>
            <a:endParaRPr lang="en-US" sz="1400" dirty="0"/>
          </a:p>
        </p:txBody>
      </p:sp>
      <p:sp>
        <p:nvSpPr>
          <p:cNvPr id="21" name="Text 16"/>
          <p:cNvSpPr/>
          <p:nvPr/>
        </p:nvSpPr>
        <p:spPr>
          <a:xfrm>
            <a:off x="1216152" y="6234545"/>
            <a:ext cx="7794498" cy="438912"/>
          </a:xfrm>
          <a:prstGeom prst="rect">
            <a:avLst/>
          </a:prstGeom>
          <a:noFill/>
          <a:ln/>
        </p:spPr>
        <p:txBody>
          <a:bodyPr wrap="square" lIns="0" tIns="0" rIns="0" bIns="0"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In the S16 report, 71% or higher is above the animal shelter norm.</a:t>
            </a:r>
            <a:endParaRPr lang="en-US" sz="1400" dirty="0"/>
          </a:p>
        </p:txBody>
      </p:sp>
      <p:sp>
        <p:nvSpPr>
          <p:cNvPr id="22" name="Shape 17"/>
          <p:cNvSpPr/>
          <p:nvPr/>
        </p:nvSpPr>
        <p:spPr>
          <a:xfrm>
            <a:off x="6437376" y="1774877"/>
            <a:ext cx="256032" cy="219456"/>
          </a:xfrm>
          <a:prstGeom prst="rect">
            <a:avLst/>
          </a:prstGeom>
          <a:solidFill>
            <a:srgbClr val="C95555"/>
          </a:solidFill>
          <a:ln w="12700">
            <a:solidFill>
              <a:srgbClr val="C95555">
                <a:alpha val="0"/>
              </a:srgbClr>
            </a:solidFill>
            <a:prstDash val="solid"/>
          </a:ln>
        </p:spPr>
        <p:txBody>
          <a:bodyPr/>
          <a:lstStyle/>
          <a:p>
            <a:endParaRPr lang="en-US"/>
          </a:p>
        </p:txBody>
      </p:sp>
      <p:sp>
        <p:nvSpPr>
          <p:cNvPr id="24" name="Shape 19"/>
          <p:cNvSpPr/>
          <p:nvPr/>
        </p:nvSpPr>
        <p:spPr>
          <a:xfrm>
            <a:off x="6437376" y="2782843"/>
            <a:ext cx="256032" cy="219456"/>
          </a:xfrm>
          <a:prstGeom prst="rect">
            <a:avLst/>
          </a:prstGeom>
          <a:solidFill>
            <a:srgbClr val="F2BE1A"/>
          </a:solidFill>
          <a:ln w="12700">
            <a:solidFill>
              <a:srgbClr val="F2BE1A">
                <a:alpha val="0"/>
              </a:srgbClr>
            </a:solidFill>
            <a:prstDash val="solid"/>
          </a:ln>
        </p:spPr>
        <p:txBody>
          <a:bodyPr/>
          <a:lstStyle/>
          <a:p>
            <a:endParaRPr lang="en-US"/>
          </a:p>
        </p:txBody>
      </p:sp>
      <p:sp>
        <p:nvSpPr>
          <p:cNvPr id="26" name="Shape 21"/>
          <p:cNvSpPr/>
          <p:nvPr/>
        </p:nvSpPr>
        <p:spPr>
          <a:xfrm>
            <a:off x="6437376" y="3736377"/>
            <a:ext cx="256032" cy="219456"/>
          </a:xfrm>
          <a:prstGeom prst="rect">
            <a:avLst/>
          </a:prstGeom>
          <a:solidFill>
            <a:srgbClr val="1AAF5D"/>
          </a:solidFill>
          <a:ln w="12700">
            <a:solidFill>
              <a:srgbClr val="1AAF5D">
                <a:alpha val="0"/>
              </a:srgbClr>
            </a:solidFill>
            <a:prstDash val="solid"/>
          </a:ln>
        </p:spPr>
        <p:txBody>
          <a:bodyPr/>
          <a:lstStyle/>
          <a:p>
            <a:endParaRPr lang="en-US"/>
          </a:p>
        </p:txBody>
      </p:sp>
      <p:pic>
        <p:nvPicPr>
          <p:cNvPr id="29" name="Picture 28">
            <a:extLst>
              <a:ext uri="{FF2B5EF4-FFF2-40B4-BE49-F238E27FC236}">
                <a16:creationId xmlns:a16="http://schemas.microsoft.com/office/drawing/2014/main" id="{0BEE365A-7231-A0CF-554D-99753C7CB827}"/>
              </a:ext>
            </a:extLst>
          </p:cNvPr>
          <p:cNvPicPr>
            <a:picLocks noChangeAspect="1"/>
          </p:cNvPicPr>
          <p:nvPr/>
        </p:nvPicPr>
        <p:blipFill>
          <a:blip r:embed="rId5"/>
          <a:stretch>
            <a:fillRect/>
          </a:stretch>
        </p:blipFill>
        <p:spPr>
          <a:xfrm>
            <a:off x="575495" y="1147714"/>
            <a:ext cx="5614993" cy="3269972"/>
          </a:xfrm>
          <a:prstGeom prst="rect">
            <a:avLst/>
          </a:prstGeom>
        </p:spPr>
      </p:pic>
      <p:sp>
        <p:nvSpPr>
          <p:cNvPr id="30" name="Text 11">
            <a:extLst>
              <a:ext uri="{FF2B5EF4-FFF2-40B4-BE49-F238E27FC236}">
                <a16:creationId xmlns:a16="http://schemas.microsoft.com/office/drawing/2014/main" id="{10141A06-EC96-3C8B-1876-E1B96A0774F0}"/>
              </a:ext>
            </a:extLst>
          </p:cNvPr>
          <p:cNvSpPr/>
          <p:nvPr/>
        </p:nvSpPr>
        <p:spPr>
          <a:xfrm>
            <a:off x="922782" y="5695049"/>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31" name="Text 11">
            <a:extLst>
              <a:ext uri="{FF2B5EF4-FFF2-40B4-BE49-F238E27FC236}">
                <a16:creationId xmlns:a16="http://schemas.microsoft.com/office/drawing/2014/main" id="{3C456211-3BC6-6FF7-5137-33B3B2B4BA3E}"/>
              </a:ext>
            </a:extLst>
          </p:cNvPr>
          <p:cNvSpPr/>
          <p:nvPr/>
        </p:nvSpPr>
        <p:spPr>
          <a:xfrm>
            <a:off x="918591" y="6234545"/>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02920" y="250318"/>
            <a:ext cx="8869680" cy="411480"/>
          </a:xfrm>
          <a:prstGeom prst="rect">
            <a:avLst/>
          </a:prstGeom>
          <a:noFill/>
          <a:ln/>
        </p:spPr>
        <p:txBody>
          <a:bodyPr wrap="square" lIns="0" tIns="0" rIns="0" bIns="0" rtlCol="0" anchor="ctr">
            <a:noAutofit/>
          </a:bodyPr>
          <a:lstStyle/>
          <a:p>
            <a:pPr marL="0" indent="0">
              <a:buNone/>
            </a:pPr>
            <a:r>
              <a:rPr lang="en-US" sz="3200" b="1" dirty="0">
                <a:solidFill>
                  <a:srgbClr val="63B33E"/>
                </a:solidFill>
                <a:latin typeface="Aptos Display" pitchFamily="34" charset="0"/>
                <a:ea typeface="Aptos Display" pitchFamily="34" charset="-122"/>
                <a:cs typeface="Aptos Display" pitchFamily="34" charset="-120"/>
              </a:rPr>
              <a:t>Reviewing Demographic Data</a:t>
            </a:r>
            <a:endParaRPr lang="en-US" sz="3200" b="1" dirty="0"/>
          </a:p>
        </p:txBody>
      </p:sp>
      <p:sp>
        <p:nvSpPr>
          <p:cNvPr id="5" name="Text 1"/>
          <p:cNvSpPr/>
          <p:nvPr/>
        </p:nvSpPr>
        <p:spPr>
          <a:xfrm>
            <a:off x="548640" y="689230"/>
            <a:ext cx="8869680" cy="256032"/>
          </a:xfrm>
          <a:prstGeom prst="rect">
            <a:avLst/>
          </a:prstGeom>
          <a:noFill/>
          <a:ln/>
        </p:spPr>
        <p:txBody>
          <a:bodyPr wrap="square" lIns="0" tIns="0" rIns="0" bIns="0" rtlCol="0" anchor="ctr"/>
          <a:lstStyle/>
          <a:p>
            <a:pPr marL="0" indent="0">
              <a:buNone/>
            </a:pPr>
            <a:r>
              <a:rPr lang="en-US" sz="1600" b="1" dirty="0">
                <a:solidFill>
                  <a:srgbClr val="6D6E71"/>
                </a:solidFill>
                <a:latin typeface="Aptos" pitchFamily="34" charset="0"/>
                <a:ea typeface="Aptos" pitchFamily="34" charset="-122"/>
                <a:cs typeface="Aptos" pitchFamily="34" charset="-120"/>
              </a:rPr>
              <a:t>Demographics help you understand whose experiences are reflected in the report</a:t>
            </a:r>
            <a:endParaRPr lang="en-US" sz="1600" b="1" dirty="0"/>
          </a:p>
        </p:txBody>
      </p:sp>
      <p:sp>
        <p:nvSpPr>
          <p:cNvPr id="6" name="Shape 2"/>
          <p:cNvSpPr/>
          <p:nvPr/>
        </p:nvSpPr>
        <p:spPr>
          <a:xfrm>
            <a:off x="621792" y="1115568"/>
            <a:ext cx="4937760" cy="5219918"/>
          </a:xfrm>
          <a:prstGeom prst="rect">
            <a:avLst/>
          </a:prstGeom>
          <a:solidFill>
            <a:srgbClr val="FFFFFF"/>
          </a:solidFill>
          <a:ln w="12700">
            <a:solidFill>
              <a:srgbClr val="DDDDDD">
                <a:alpha val="85000"/>
              </a:srgbClr>
            </a:solidFill>
            <a:prstDash val="solid"/>
          </a:ln>
          <a:effectLst>
            <a:outerShdw blurRad="12700" dist="50800" dir="2700000" algn="bl" rotWithShape="0">
              <a:srgbClr val="B0B0B0">
                <a:alpha val="16000"/>
              </a:srgbClr>
            </a:outerShdw>
          </a:effectLst>
        </p:spPr>
        <p:txBody>
          <a:bodyPr/>
          <a:lstStyle/>
          <a:p>
            <a:endParaRPr lang="en-US"/>
          </a:p>
        </p:txBody>
      </p:sp>
      <p:sp>
        <p:nvSpPr>
          <p:cNvPr id="8" name="Text 3"/>
          <p:cNvSpPr/>
          <p:nvPr/>
        </p:nvSpPr>
        <p:spPr>
          <a:xfrm>
            <a:off x="6153912" y="1432751"/>
            <a:ext cx="3383280" cy="457200"/>
          </a:xfrm>
          <a:prstGeom prst="rect">
            <a:avLst/>
          </a:prstGeom>
          <a:noFill/>
          <a:ln/>
        </p:spPr>
        <p:txBody>
          <a:bodyPr wrap="square" lIns="0" tIns="0" rIns="0" bIns="0" rtlCol="0" anchor="ctr"/>
          <a:lstStyle/>
          <a:p>
            <a:pPr marL="0" indent="0">
              <a:buNone/>
            </a:pPr>
            <a:r>
              <a:rPr lang="en-US" sz="2400" b="1" dirty="0">
                <a:solidFill>
                  <a:srgbClr val="3D8127"/>
                </a:solidFill>
                <a:latin typeface="Aptos" pitchFamily="34" charset="0"/>
                <a:ea typeface="Aptos" pitchFamily="34" charset="-122"/>
                <a:cs typeface="Aptos" pitchFamily="34" charset="-120"/>
              </a:rPr>
              <a:t>What to look for</a:t>
            </a:r>
            <a:endParaRPr lang="en-US" sz="2400" dirty="0"/>
          </a:p>
        </p:txBody>
      </p:sp>
      <p:sp>
        <p:nvSpPr>
          <p:cNvPr id="10" name="Text 5"/>
          <p:cNvSpPr/>
          <p:nvPr/>
        </p:nvSpPr>
        <p:spPr>
          <a:xfrm>
            <a:off x="6419087" y="2185415"/>
            <a:ext cx="3273553" cy="865985"/>
          </a:xfrm>
          <a:prstGeom prst="rect">
            <a:avLst/>
          </a:prstGeom>
          <a:noFill/>
          <a:ln/>
        </p:spPr>
        <p:txBody>
          <a:bodyPr wrap="square" lIns="0" tIns="0" rIns="0" bIns="0" rtlCol="0" anchor="ctr">
            <a:noAutofit/>
          </a:bodyPr>
          <a:lstStyle/>
          <a:p>
            <a:pPr marL="0" indent="0">
              <a:buNone/>
            </a:pPr>
            <a:r>
              <a:rPr lang="en-US" sz="1400" b="1" dirty="0">
                <a:solidFill>
                  <a:srgbClr val="222222"/>
                </a:solidFill>
                <a:latin typeface="Aptos" pitchFamily="34" charset="0"/>
                <a:ea typeface="Aptos" pitchFamily="34" charset="-122"/>
                <a:cs typeface="Aptos" pitchFamily="34" charset="-120"/>
              </a:rPr>
              <a:t>Current Employment Status</a:t>
            </a:r>
          </a:p>
          <a:p>
            <a:pPr marL="0" indent="0">
              <a:buNone/>
            </a:pPr>
            <a:r>
              <a:rPr lang="en-US" sz="1400" dirty="0">
                <a:solidFill>
                  <a:srgbClr val="222222"/>
                </a:solidFill>
                <a:latin typeface="Aptos" pitchFamily="34" charset="0"/>
                <a:ea typeface="Aptos" pitchFamily="34" charset="-122"/>
                <a:cs typeface="Aptos" pitchFamily="34" charset="-120"/>
              </a:rPr>
              <a:t>Are full-time, part-time, and temporary employees represented?</a:t>
            </a:r>
            <a:endParaRPr lang="en-US" sz="1400" dirty="0"/>
          </a:p>
        </p:txBody>
      </p:sp>
      <p:sp>
        <p:nvSpPr>
          <p:cNvPr id="12" name="Text 7"/>
          <p:cNvSpPr/>
          <p:nvPr/>
        </p:nvSpPr>
        <p:spPr>
          <a:xfrm>
            <a:off x="6419087" y="3403976"/>
            <a:ext cx="3383280" cy="865985"/>
          </a:xfrm>
          <a:prstGeom prst="rect">
            <a:avLst/>
          </a:prstGeom>
          <a:noFill/>
          <a:ln/>
        </p:spPr>
        <p:txBody>
          <a:bodyPr wrap="square" lIns="0" tIns="0" rIns="0" bIns="0" rtlCol="0" anchor="ctr">
            <a:noAutofit/>
          </a:bodyPr>
          <a:lstStyle/>
          <a:p>
            <a:pPr marL="0" indent="0">
              <a:buNone/>
            </a:pPr>
            <a:r>
              <a:rPr lang="en-US" sz="1400" b="1" dirty="0">
                <a:solidFill>
                  <a:srgbClr val="222222"/>
                </a:solidFill>
                <a:latin typeface="Aptos" pitchFamily="34" charset="0"/>
                <a:ea typeface="Aptos" pitchFamily="34" charset="-122"/>
                <a:cs typeface="Aptos" pitchFamily="34" charset="-120"/>
              </a:rPr>
              <a:t>Length of Employment</a:t>
            </a:r>
          </a:p>
          <a:p>
            <a:pPr marL="0" indent="0">
              <a:buNone/>
            </a:pPr>
            <a:r>
              <a:rPr lang="en-US" sz="1400" dirty="0">
                <a:solidFill>
                  <a:srgbClr val="222222"/>
                </a:solidFill>
                <a:latin typeface="Aptos" pitchFamily="34" charset="0"/>
                <a:ea typeface="Aptos" pitchFamily="34" charset="-122"/>
                <a:cs typeface="Aptos" pitchFamily="34" charset="-120"/>
              </a:rPr>
              <a:t>Are newer and longer-tenured employees both represented?</a:t>
            </a:r>
            <a:endParaRPr lang="en-US" sz="1400" dirty="0"/>
          </a:p>
        </p:txBody>
      </p:sp>
      <p:sp>
        <p:nvSpPr>
          <p:cNvPr id="14" name="Text 9"/>
          <p:cNvSpPr/>
          <p:nvPr/>
        </p:nvSpPr>
        <p:spPr>
          <a:xfrm>
            <a:off x="6419087" y="4688958"/>
            <a:ext cx="3451860" cy="1101772"/>
          </a:xfrm>
          <a:prstGeom prst="rect">
            <a:avLst/>
          </a:prstGeom>
          <a:noFill/>
          <a:ln/>
        </p:spPr>
        <p:txBody>
          <a:bodyPr wrap="square" lIns="0" tIns="0" rIns="0" bIns="0" rtlCol="0" anchor="ctr">
            <a:noAutofit/>
          </a:bodyPr>
          <a:lstStyle/>
          <a:p>
            <a:pPr marL="0" indent="0">
              <a:buNone/>
            </a:pPr>
            <a:r>
              <a:rPr lang="en-US" sz="1400" b="1" dirty="0">
                <a:solidFill>
                  <a:srgbClr val="222222"/>
                </a:solidFill>
                <a:latin typeface="Aptos" pitchFamily="34" charset="0"/>
                <a:ea typeface="Aptos" pitchFamily="34" charset="-122"/>
                <a:cs typeface="Aptos" pitchFamily="34" charset="-120"/>
              </a:rPr>
              <a:t>N</a:t>
            </a:r>
            <a:r>
              <a:rPr lang="en-US" sz="1400" dirty="0">
                <a:solidFill>
                  <a:srgbClr val="222222"/>
                </a:solidFill>
                <a:latin typeface="Aptos" pitchFamily="34" charset="0"/>
                <a:ea typeface="Aptos" pitchFamily="34" charset="-122"/>
                <a:cs typeface="Aptos" pitchFamily="34" charset="-120"/>
              </a:rPr>
              <a:t> tells you how many respondents are in each group.</a:t>
            </a:r>
          </a:p>
          <a:p>
            <a:pPr marL="0" indent="0">
              <a:buNone/>
            </a:pPr>
            <a:endParaRPr lang="en-US" sz="1400" dirty="0">
              <a:solidFill>
                <a:srgbClr val="222222"/>
              </a:solidFill>
              <a:latin typeface="Aptos" pitchFamily="34" charset="0"/>
              <a:ea typeface="Aptos" pitchFamily="34" charset="-122"/>
              <a:cs typeface="Aptos" pitchFamily="34" charset="-120"/>
            </a:endParaRPr>
          </a:p>
          <a:p>
            <a:pPr marL="0" indent="0">
              <a:buNone/>
            </a:pPr>
            <a:r>
              <a:rPr lang="en-US" sz="1400" b="1" dirty="0">
                <a:solidFill>
                  <a:srgbClr val="222222"/>
                </a:solidFill>
                <a:latin typeface="Aptos" pitchFamily="34" charset="0"/>
                <a:ea typeface="Aptos" pitchFamily="34" charset="-122"/>
                <a:cs typeface="Aptos" pitchFamily="34" charset="-120"/>
              </a:rPr>
              <a:t>Percentages</a:t>
            </a:r>
            <a:r>
              <a:rPr lang="en-US" sz="1400" dirty="0">
                <a:solidFill>
                  <a:srgbClr val="222222"/>
                </a:solidFill>
                <a:latin typeface="Aptos" pitchFamily="34" charset="0"/>
                <a:ea typeface="Aptos" pitchFamily="34" charset="-122"/>
                <a:cs typeface="Aptos" pitchFamily="34" charset="-120"/>
              </a:rPr>
              <a:t> show their share of completed surveys.</a:t>
            </a:r>
            <a:endParaRPr lang="en-US" sz="1400" dirty="0"/>
          </a:p>
        </p:txBody>
      </p:sp>
      <p:pic>
        <p:nvPicPr>
          <p:cNvPr id="20" name="Picture 19">
            <a:extLst>
              <a:ext uri="{FF2B5EF4-FFF2-40B4-BE49-F238E27FC236}">
                <a16:creationId xmlns:a16="http://schemas.microsoft.com/office/drawing/2014/main" id="{6C7FF5FF-F8F6-00A4-E4C4-AD7ACA9383C6}"/>
              </a:ext>
            </a:extLst>
          </p:cNvPr>
          <p:cNvPicPr>
            <a:picLocks noChangeAspect="1"/>
          </p:cNvPicPr>
          <p:nvPr/>
        </p:nvPicPr>
        <p:blipFill>
          <a:blip r:embed="rId5"/>
          <a:stretch>
            <a:fillRect/>
          </a:stretch>
        </p:blipFill>
        <p:spPr>
          <a:xfrm>
            <a:off x="664941" y="1432751"/>
            <a:ext cx="4851462" cy="4334336"/>
          </a:xfrm>
          <a:prstGeom prst="rect">
            <a:avLst/>
          </a:prstGeom>
        </p:spPr>
      </p:pic>
      <p:sp>
        <p:nvSpPr>
          <p:cNvPr id="24" name="Text 11">
            <a:extLst>
              <a:ext uri="{FF2B5EF4-FFF2-40B4-BE49-F238E27FC236}">
                <a16:creationId xmlns:a16="http://schemas.microsoft.com/office/drawing/2014/main" id="{7D96CF4D-B9D8-F120-E6B8-B07F53B448DB}"/>
              </a:ext>
            </a:extLst>
          </p:cNvPr>
          <p:cNvSpPr/>
          <p:nvPr/>
        </p:nvSpPr>
        <p:spPr>
          <a:xfrm>
            <a:off x="6016751" y="2398951"/>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25" name="Text 11">
            <a:extLst>
              <a:ext uri="{FF2B5EF4-FFF2-40B4-BE49-F238E27FC236}">
                <a16:creationId xmlns:a16="http://schemas.microsoft.com/office/drawing/2014/main" id="{96389C89-C193-C4B3-E287-E704EA5E7C9F}"/>
              </a:ext>
            </a:extLst>
          </p:cNvPr>
          <p:cNvSpPr/>
          <p:nvPr/>
        </p:nvSpPr>
        <p:spPr>
          <a:xfrm>
            <a:off x="6016751" y="3617512"/>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26" name="Text 11">
            <a:extLst>
              <a:ext uri="{FF2B5EF4-FFF2-40B4-BE49-F238E27FC236}">
                <a16:creationId xmlns:a16="http://schemas.microsoft.com/office/drawing/2014/main" id="{5949EE5A-F0DB-F090-B8C2-BD70F6F5EBD7}"/>
              </a:ext>
            </a:extLst>
          </p:cNvPr>
          <p:cNvSpPr/>
          <p:nvPr/>
        </p:nvSpPr>
        <p:spPr>
          <a:xfrm>
            <a:off x="6010111" y="4953967"/>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02920" y="347472"/>
            <a:ext cx="8869680" cy="411480"/>
          </a:xfrm>
          <a:prstGeom prst="rect">
            <a:avLst/>
          </a:prstGeom>
          <a:noFill/>
          <a:ln/>
        </p:spPr>
        <p:txBody>
          <a:bodyPr wrap="square" lIns="0" tIns="0" rIns="0" bIns="0" rtlCol="0" anchor="ctr">
            <a:noAutofit/>
          </a:bodyPr>
          <a:lstStyle/>
          <a:p>
            <a:pPr marL="0" indent="0">
              <a:buNone/>
            </a:pPr>
            <a:r>
              <a:rPr lang="en-US" sz="3200" b="1" dirty="0">
                <a:solidFill>
                  <a:srgbClr val="63B33E"/>
                </a:solidFill>
                <a:latin typeface="Aptos Display" pitchFamily="34" charset="0"/>
                <a:ea typeface="Aptos Display" pitchFamily="34" charset="-122"/>
                <a:cs typeface="Aptos Display" pitchFamily="34" charset="-120"/>
              </a:rPr>
              <a:t>Engagement Question-Level Results</a:t>
            </a:r>
            <a:endParaRPr lang="en-US" sz="3200" b="1" dirty="0"/>
          </a:p>
        </p:txBody>
      </p:sp>
      <p:sp>
        <p:nvSpPr>
          <p:cNvPr id="5" name="Text 1"/>
          <p:cNvSpPr/>
          <p:nvPr/>
        </p:nvSpPr>
        <p:spPr>
          <a:xfrm>
            <a:off x="502920" y="850392"/>
            <a:ext cx="8869680" cy="256032"/>
          </a:xfrm>
          <a:prstGeom prst="rect">
            <a:avLst/>
          </a:prstGeom>
          <a:noFill/>
          <a:ln/>
        </p:spPr>
        <p:txBody>
          <a:bodyPr wrap="square" lIns="0" tIns="0" rIns="0" bIns="0" rtlCol="0" anchor="ctr"/>
          <a:lstStyle/>
          <a:p>
            <a:pPr marL="0" indent="0">
              <a:buNone/>
            </a:pPr>
            <a:r>
              <a:rPr lang="en-US" sz="1600" b="1" dirty="0">
                <a:solidFill>
                  <a:srgbClr val="6D6E71"/>
                </a:solidFill>
                <a:latin typeface="Aptos" pitchFamily="34" charset="0"/>
                <a:ea typeface="Aptos" pitchFamily="34" charset="-122"/>
                <a:cs typeface="Aptos" pitchFamily="34" charset="-120"/>
              </a:rPr>
              <a:t>The Engagement Table shows the four items that make up the overall Engagement Index.</a:t>
            </a:r>
            <a:endParaRPr lang="en-US" sz="1600" b="1" dirty="0"/>
          </a:p>
        </p:txBody>
      </p:sp>
      <p:sp>
        <p:nvSpPr>
          <p:cNvPr id="6" name="Shape 2"/>
          <p:cNvSpPr/>
          <p:nvPr/>
        </p:nvSpPr>
        <p:spPr>
          <a:xfrm>
            <a:off x="420624" y="1438680"/>
            <a:ext cx="5522976" cy="4568927"/>
          </a:xfrm>
          <a:prstGeom prst="rect">
            <a:avLst/>
          </a:prstGeom>
          <a:solidFill>
            <a:srgbClr val="FFFFFF"/>
          </a:solidFill>
          <a:ln w="12700">
            <a:solidFill>
              <a:srgbClr val="DDDDDD">
                <a:alpha val="85000"/>
              </a:srgbClr>
            </a:solidFill>
            <a:prstDash val="solid"/>
          </a:ln>
          <a:effectLst>
            <a:outerShdw blurRad="12700" dist="50800" dir="2700000" algn="bl" rotWithShape="0">
              <a:srgbClr val="B0B0B0">
                <a:alpha val="16000"/>
              </a:srgbClr>
            </a:outerShdw>
          </a:effectLst>
        </p:spPr>
        <p:txBody>
          <a:bodyPr/>
          <a:lstStyle/>
          <a:p>
            <a:endParaRPr lang="en-US"/>
          </a:p>
        </p:txBody>
      </p:sp>
      <p:pic>
        <p:nvPicPr>
          <p:cNvPr id="7" name="Image 2" descr="/mnt/data/s16_guide_assets/p3_engagement_table.png"/>
          <p:cNvPicPr>
            <a:picLocks noChangeAspect="1"/>
          </p:cNvPicPr>
          <p:nvPr/>
        </p:nvPicPr>
        <p:blipFill>
          <a:blip r:embed="rId5"/>
          <a:stretch>
            <a:fillRect/>
          </a:stretch>
        </p:blipFill>
        <p:spPr>
          <a:xfrm>
            <a:off x="438912" y="1856232"/>
            <a:ext cx="5486400" cy="3417897"/>
          </a:xfrm>
          <a:prstGeom prst="rect">
            <a:avLst/>
          </a:prstGeom>
        </p:spPr>
      </p:pic>
      <p:sp>
        <p:nvSpPr>
          <p:cNvPr id="8" name="Text 3"/>
          <p:cNvSpPr/>
          <p:nvPr/>
        </p:nvSpPr>
        <p:spPr>
          <a:xfrm>
            <a:off x="6108192" y="1532655"/>
            <a:ext cx="3326130" cy="444983"/>
          </a:xfrm>
          <a:prstGeom prst="rect">
            <a:avLst/>
          </a:prstGeom>
          <a:noFill/>
          <a:ln/>
        </p:spPr>
        <p:txBody>
          <a:bodyPr wrap="square" lIns="0" tIns="0" rIns="0" bIns="0" rtlCol="0" anchor="ctr"/>
          <a:lstStyle/>
          <a:p>
            <a:pPr marL="0" indent="0">
              <a:buNone/>
            </a:pPr>
            <a:r>
              <a:rPr lang="en-US" sz="1600" b="1" dirty="0">
                <a:solidFill>
                  <a:srgbClr val="63B33E"/>
                </a:solidFill>
                <a:latin typeface="Aptos" pitchFamily="34" charset="0"/>
                <a:ea typeface="Aptos" pitchFamily="34" charset="-122"/>
                <a:cs typeface="Aptos" pitchFamily="34" charset="-120"/>
              </a:rPr>
              <a:t>How to read the Engagement Table</a:t>
            </a:r>
            <a:endParaRPr lang="en-US" sz="1600" dirty="0"/>
          </a:p>
        </p:txBody>
      </p:sp>
      <p:sp>
        <p:nvSpPr>
          <p:cNvPr id="10" name="Text 5"/>
          <p:cNvSpPr/>
          <p:nvPr/>
        </p:nvSpPr>
        <p:spPr>
          <a:xfrm>
            <a:off x="6681978" y="2217448"/>
            <a:ext cx="2839974" cy="274320"/>
          </a:xfrm>
          <a:prstGeom prst="rect">
            <a:avLst/>
          </a:prstGeom>
          <a:noFill/>
          <a:ln/>
        </p:spPr>
        <p:txBody>
          <a:bodyPr wrap="square" lIns="0" tIns="0" rIns="0" bIns="0" rtlCol="0" anchor="ctr">
            <a:noAutofit/>
          </a:bodyPr>
          <a:lstStyle/>
          <a:p>
            <a:pPr marL="0" indent="0">
              <a:buNone/>
            </a:pPr>
            <a:r>
              <a:rPr lang="en-US" sz="1400" dirty="0">
                <a:solidFill>
                  <a:srgbClr val="222222"/>
                </a:solidFill>
                <a:latin typeface="Aptos" pitchFamily="34" charset="0"/>
                <a:ea typeface="Aptos" pitchFamily="34" charset="-122"/>
                <a:cs typeface="Aptos" pitchFamily="34" charset="-120"/>
              </a:rPr>
              <a:t>Each row corresponds to  one engagement question</a:t>
            </a:r>
            <a:endParaRPr lang="en-US" sz="1400" dirty="0"/>
          </a:p>
        </p:txBody>
      </p:sp>
      <p:sp>
        <p:nvSpPr>
          <p:cNvPr id="12" name="Text 7"/>
          <p:cNvSpPr/>
          <p:nvPr/>
        </p:nvSpPr>
        <p:spPr>
          <a:xfrm>
            <a:off x="6687312" y="4060244"/>
            <a:ext cx="2834640" cy="605258"/>
          </a:xfrm>
          <a:prstGeom prst="rect">
            <a:avLst/>
          </a:prstGeom>
          <a:noFill/>
          <a:ln/>
        </p:spPr>
        <p:txBody>
          <a:bodyPr wrap="square" lIns="0" tIns="0" rIns="0" bIns="0" rtlCol="0" anchor="ctr">
            <a:noAutofit/>
          </a:bodyPr>
          <a:lstStyle/>
          <a:p>
            <a:pPr marL="0" indent="0">
              <a:buNone/>
            </a:pPr>
            <a:r>
              <a:rPr lang="en-US" sz="1400" dirty="0">
                <a:solidFill>
                  <a:srgbClr val="222222"/>
                </a:solidFill>
                <a:latin typeface="Aptos" pitchFamily="34" charset="0"/>
                <a:ea typeface="Aptos" pitchFamily="34" charset="-122"/>
                <a:cs typeface="Aptos" pitchFamily="34" charset="-120"/>
              </a:rPr>
              <a:t>The final row combines all four questions and provides the overall engagement average.</a:t>
            </a:r>
            <a:endParaRPr lang="en-US" sz="1400" dirty="0"/>
          </a:p>
        </p:txBody>
      </p:sp>
      <p:sp>
        <p:nvSpPr>
          <p:cNvPr id="14" name="Text 9"/>
          <p:cNvSpPr/>
          <p:nvPr/>
        </p:nvSpPr>
        <p:spPr>
          <a:xfrm>
            <a:off x="6687312" y="5165380"/>
            <a:ext cx="2834640" cy="642039"/>
          </a:xfrm>
          <a:prstGeom prst="rect">
            <a:avLst/>
          </a:prstGeom>
          <a:noFill/>
          <a:ln/>
        </p:spPr>
        <p:txBody>
          <a:bodyPr wrap="square" lIns="0" tIns="0" rIns="0" bIns="0" rtlCol="0" anchor="ctr">
            <a:noAutofit/>
          </a:bodyPr>
          <a:lstStyle/>
          <a:p>
            <a:pPr marL="0" indent="0">
              <a:buNone/>
            </a:pPr>
            <a:r>
              <a:rPr lang="en-US" sz="1400" dirty="0">
                <a:solidFill>
                  <a:srgbClr val="222222"/>
                </a:solidFill>
                <a:latin typeface="Aptos" pitchFamily="34" charset="0"/>
                <a:ea typeface="Aptos" pitchFamily="34" charset="-122"/>
                <a:cs typeface="Aptos" pitchFamily="34" charset="-120"/>
              </a:rPr>
              <a:t>The </a:t>
            </a:r>
            <a:r>
              <a:rPr lang="en-US" sz="1400" b="1" dirty="0">
                <a:solidFill>
                  <a:srgbClr val="00B050"/>
                </a:solidFill>
                <a:latin typeface="Aptos" pitchFamily="34" charset="0"/>
                <a:ea typeface="Aptos" pitchFamily="34" charset="-122"/>
                <a:cs typeface="Aptos" pitchFamily="34" charset="-120"/>
              </a:rPr>
              <a:t>green</a:t>
            </a:r>
            <a:r>
              <a:rPr lang="en-US" sz="1400" dirty="0">
                <a:solidFill>
                  <a:srgbClr val="222222"/>
                </a:solidFill>
                <a:latin typeface="Aptos" pitchFamily="34" charset="0"/>
                <a:ea typeface="Aptos" pitchFamily="34" charset="-122"/>
                <a:cs typeface="Aptos" pitchFamily="34" charset="-120"/>
              </a:rPr>
              <a:t> or </a:t>
            </a:r>
            <a:r>
              <a:rPr lang="en-US" sz="1400" b="1" dirty="0">
                <a:solidFill>
                  <a:srgbClr val="FFC000"/>
                </a:solidFill>
                <a:latin typeface="Aptos" pitchFamily="34" charset="0"/>
                <a:ea typeface="Aptos" pitchFamily="34" charset="-122"/>
                <a:cs typeface="Aptos" pitchFamily="34" charset="-120"/>
              </a:rPr>
              <a:t>yellow</a:t>
            </a:r>
            <a:r>
              <a:rPr lang="en-US" sz="1400" dirty="0">
                <a:solidFill>
                  <a:srgbClr val="222222"/>
                </a:solidFill>
                <a:latin typeface="Aptos" pitchFamily="34" charset="0"/>
                <a:ea typeface="Aptos" pitchFamily="34" charset="-122"/>
                <a:cs typeface="Aptos" pitchFamily="34" charset="-120"/>
              </a:rPr>
              <a:t> box corresponds to the overall Engagement Index Score</a:t>
            </a:r>
            <a:endParaRPr lang="en-US" sz="1400" dirty="0"/>
          </a:p>
        </p:txBody>
      </p:sp>
      <p:sp>
        <p:nvSpPr>
          <p:cNvPr id="17" name="Shape 12"/>
          <p:cNvSpPr/>
          <p:nvPr/>
        </p:nvSpPr>
        <p:spPr>
          <a:xfrm>
            <a:off x="1655064" y="4919472"/>
            <a:ext cx="2971800" cy="868680"/>
          </a:xfrm>
          <a:prstGeom prst="roundRect">
            <a:avLst>
              <a:gd name="adj" fmla="val 8421"/>
            </a:avLst>
          </a:prstGeom>
          <a:solidFill>
            <a:srgbClr val="F5FAF2"/>
          </a:solidFill>
          <a:ln w="12700">
            <a:solidFill>
              <a:srgbClr val="D7EACD"/>
            </a:solidFill>
            <a:prstDash val="solid"/>
          </a:ln>
        </p:spPr>
        <p:txBody>
          <a:bodyPr/>
          <a:lstStyle/>
          <a:p>
            <a:endParaRPr lang="en-US"/>
          </a:p>
        </p:txBody>
      </p:sp>
      <p:sp>
        <p:nvSpPr>
          <p:cNvPr id="18" name="Shape 13"/>
          <p:cNvSpPr/>
          <p:nvPr/>
        </p:nvSpPr>
        <p:spPr>
          <a:xfrm>
            <a:off x="2322576" y="5084064"/>
            <a:ext cx="256032" cy="201168"/>
          </a:xfrm>
          <a:prstGeom prst="rect">
            <a:avLst/>
          </a:prstGeom>
          <a:solidFill>
            <a:srgbClr val="1AAF5D"/>
          </a:solidFill>
          <a:ln w="12700">
            <a:solidFill>
              <a:srgbClr val="1AAF5D">
                <a:alpha val="0"/>
              </a:srgbClr>
            </a:solidFill>
            <a:prstDash val="solid"/>
          </a:ln>
        </p:spPr>
        <p:txBody>
          <a:bodyPr/>
          <a:lstStyle/>
          <a:p>
            <a:endParaRPr lang="en-US"/>
          </a:p>
        </p:txBody>
      </p:sp>
      <p:sp>
        <p:nvSpPr>
          <p:cNvPr id="19" name="Text 14"/>
          <p:cNvSpPr/>
          <p:nvPr/>
        </p:nvSpPr>
        <p:spPr>
          <a:xfrm>
            <a:off x="2670048" y="5102352"/>
            <a:ext cx="2148840" cy="201168"/>
          </a:xfrm>
          <a:prstGeom prst="rect">
            <a:avLst/>
          </a:prstGeom>
          <a:noFill/>
          <a:ln/>
        </p:spPr>
        <p:txBody>
          <a:bodyPr wrap="square" lIns="0" tIns="0" rIns="0" bIns="0" rtlCol="0" anchor="ctr">
            <a:normAutofit/>
          </a:bodyPr>
          <a:lstStyle/>
          <a:p>
            <a:pPr marL="0" indent="0">
              <a:buNone/>
            </a:pPr>
            <a:r>
              <a:rPr lang="en-US" sz="800" dirty="0">
                <a:solidFill>
                  <a:srgbClr val="222222"/>
                </a:solidFill>
                <a:latin typeface="Aptos" pitchFamily="34" charset="0"/>
                <a:ea typeface="Aptos" pitchFamily="34" charset="-122"/>
                <a:cs typeface="Aptos" pitchFamily="34" charset="-120"/>
              </a:rPr>
              <a:t>Green = 71%+ favorable</a:t>
            </a:r>
            <a:endParaRPr lang="en-US" sz="800" dirty="0"/>
          </a:p>
        </p:txBody>
      </p:sp>
      <p:sp>
        <p:nvSpPr>
          <p:cNvPr id="20" name="Shape 15"/>
          <p:cNvSpPr/>
          <p:nvPr/>
        </p:nvSpPr>
        <p:spPr>
          <a:xfrm>
            <a:off x="2322576" y="5385816"/>
            <a:ext cx="256032" cy="201168"/>
          </a:xfrm>
          <a:prstGeom prst="rect">
            <a:avLst/>
          </a:prstGeom>
          <a:solidFill>
            <a:srgbClr val="F2BE1A"/>
          </a:solidFill>
          <a:ln w="12700">
            <a:solidFill>
              <a:srgbClr val="F2BE1A">
                <a:alpha val="0"/>
              </a:srgbClr>
            </a:solidFill>
            <a:prstDash val="solid"/>
          </a:ln>
        </p:spPr>
        <p:txBody>
          <a:bodyPr/>
          <a:lstStyle/>
          <a:p>
            <a:endParaRPr lang="en-US"/>
          </a:p>
        </p:txBody>
      </p:sp>
      <p:sp>
        <p:nvSpPr>
          <p:cNvPr id="21" name="Text 16"/>
          <p:cNvSpPr/>
          <p:nvPr/>
        </p:nvSpPr>
        <p:spPr>
          <a:xfrm>
            <a:off x="2670048" y="5404104"/>
            <a:ext cx="2148840" cy="201168"/>
          </a:xfrm>
          <a:prstGeom prst="rect">
            <a:avLst/>
          </a:prstGeom>
          <a:noFill/>
          <a:ln/>
        </p:spPr>
        <p:txBody>
          <a:bodyPr wrap="square" lIns="0" tIns="0" rIns="0" bIns="0" rtlCol="0" anchor="ctr">
            <a:normAutofit/>
          </a:bodyPr>
          <a:lstStyle/>
          <a:p>
            <a:pPr marL="0" indent="0">
              <a:buNone/>
            </a:pPr>
            <a:r>
              <a:rPr lang="en-US" sz="800" dirty="0">
                <a:solidFill>
                  <a:srgbClr val="222222"/>
                </a:solidFill>
                <a:latin typeface="Aptos" pitchFamily="34" charset="0"/>
                <a:ea typeface="Aptos" pitchFamily="34" charset="-122"/>
                <a:cs typeface="Aptos" pitchFamily="34" charset="-120"/>
              </a:rPr>
              <a:t>Yellow = 70% or lower</a:t>
            </a:r>
            <a:endParaRPr lang="en-US" sz="800" dirty="0"/>
          </a:p>
        </p:txBody>
      </p:sp>
      <p:sp>
        <p:nvSpPr>
          <p:cNvPr id="22" name="Text 17"/>
          <p:cNvSpPr/>
          <p:nvPr/>
        </p:nvSpPr>
        <p:spPr>
          <a:xfrm>
            <a:off x="834390" y="6328777"/>
            <a:ext cx="9052560" cy="228600"/>
          </a:xfrm>
          <a:prstGeom prst="rect">
            <a:avLst/>
          </a:prstGeom>
          <a:noFill/>
          <a:ln/>
        </p:spPr>
        <p:txBody>
          <a:bodyPr wrap="square" lIns="0" tIns="0" rIns="0" bIns="0" rtlCol="0" anchor="ctr"/>
          <a:lstStyle/>
          <a:p>
            <a:pPr marL="0" indent="0" algn="ctr">
              <a:buNone/>
            </a:pPr>
            <a:r>
              <a:rPr lang="en-US" sz="1600" b="1" dirty="0">
                <a:solidFill>
                  <a:srgbClr val="777777"/>
                </a:solidFill>
                <a:latin typeface="Aptos" pitchFamily="34" charset="0"/>
                <a:ea typeface="Aptos" pitchFamily="34" charset="-122"/>
                <a:cs typeface="Aptos" pitchFamily="34" charset="-120"/>
              </a:rPr>
              <a:t>Engagement tends to improve when satisfaction areas such as communication, teamwork, leadership, training, and resources improve!</a:t>
            </a:r>
            <a:endParaRPr lang="en-US" sz="1600" b="1" dirty="0"/>
          </a:p>
        </p:txBody>
      </p:sp>
      <p:sp>
        <p:nvSpPr>
          <p:cNvPr id="23" name="Text 5">
            <a:extLst>
              <a:ext uri="{FF2B5EF4-FFF2-40B4-BE49-F238E27FC236}">
                <a16:creationId xmlns:a16="http://schemas.microsoft.com/office/drawing/2014/main" id="{183DC58B-0EEA-DC17-4C7F-A325C3785005}"/>
              </a:ext>
            </a:extLst>
          </p:cNvPr>
          <p:cNvSpPr/>
          <p:nvPr/>
        </p:nvSpPr>
        <p:spPr>
          <a:xfrm>
            <a:off x="6681978" y="3080548"/>
            <a:ext cx="3085338" cy="420624"/>
          </a:xfrm>
          <a:prstGeom prst="rect">
            <a:avLst/>
          </a:prstGeom>
          <a:noFill/>
          <a:ln/>
        </p:spPr>
        <p:txBody>
          <a:bodyPr wrap="square" lIns="0" tIns="0" rIns="0" bIns="0" rtlCol="0" anchor="ctr">
            <a:noAutofit/>
          </a:bodyPr>
          <a:lstStyle/>
          <a:p>
            <a:pPr marL="0" indent="0">
              <a:buNone/>
            </a:pPr>
            <a:r>
              <a:rPr lang="en-US" sz="1400" dirty="0">
                <a:solidFill>
                  <a:srgbClr val="222222"/>
                </a:solidFill>
                <a:latin typeface="Aptos" pitchFamily="34" charset="0"/>
                <a:ea typeface="Aptos" pitchFamily="34" charset="-122"/>
                <a:cs typeface="Aptos" pitchFamily="34" charset="-120"/>
              </a:rPr>
              <a:t>Each column represents the percentage of staff who responded as unfavorable, neutral, and favorable for that question </a:t>
            </a:r>
            <a:endParaRPr lang="en-US" sz="1400" dirty="0"/>
          </a:p>
        </p:txBody>
      </p:sp>
      <p:sp>
        <p:nvSpPr>
          <p:cNvPr id="24" name="Text 11">
            <a:extLst>
              <a:ext uri="{FF2B5EF4-FFF2-40B4-BE49-F238E27FC236}">
                <a16:creationId xmlns:a16="http://schemas.microsoft.com/office/drawing/2014/main" id="{AD78F69B-84A0-BBB0-127B-90301D98A431}"/>
              </a:ext>
            </a:extLst>
          </p:cNvPr>
          <p:cNvSpPr/>
          <p:nvPr/>
        </p:nvSpPr>
        <p:spPr>
          <a:xfrm>
            <a:off x="6318504" y="2135152"/>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25" name="Text 11">
            <a:extLst>
              <a:ext uri="{FF2B5EF4-FFF2-40B4-BE49-F238E27FC236}">
                <a16:creationId xmlns:a16="http://schemas.microsoft.com/office/drawing/2014/main" id="{304703D9-F748-EF3D-238B-BA475A30C9BF}"/>
              </a:ext>
            </a:extLst>
          </p:cNvPr>
          <p:cNvSpPr/>
          <p:nvPr/>
        </p:nvSpPr>
        <p:spPr>
          <a:xfrm>
            <a:off x="6318504" y="3042435"/>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26" name="Text 11">
            <a:extLst>
              <a:ext uri="{FF2B5EF4-FFF2-40B4-BE49-F238E27FC236}">
                <a16:creationId xmlns:a16="http://schemas.microsoft.com/office/drawing/2014/main" id="{DBF56128-D50C-E4FF-AE54-85A857BCB3D3}"/>
              </a:ext>
            </a:extLst>
          </p:cNvPr>
          <p:cNvSpPr/>
          <p:nvPr/>
        </p:nvSpPr>
        <p:spPr>
          <a:xfrm>
            <a:off x="6318504" y="4143417"/>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27" name="Text 11">
            <a:extLst>
              <a:ext uri="{FF2B5EF4-FFF2-40B4-BE49-F238E27FC236}">
                <a16:creationId xmlns:a16="http://schemas.microsoft.com/office/drawing/2014/main" id="{24B4454D-E599-BF36-5DB3-733E799CB9D2}"/>
              </a:ext>
            </a:extLst>
          </p:cNvPr>
          <p:cNvSpPr/>
          <p:nvPr/>
        </p:nvSpPr>
        <p:spPr>
          <a:xfrm>
            <a:off x="6359652" y="5237254"/>
            <a:ext cx="164592" cy="43891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02920" y="347472"/>
            <a:ext cx="8869680" cy="411480"/>
          </a:xfrm>
          <a:prstGeom prst="rect">
            <a:avLst/>
          </a:prstGeom>
          <a:noFill/>
          <a:ln/>
        </p:spPr>
        <p:txBody>
          <a:bodyPr wrap="square" lIns="0" tIns="0" rIns="0" bIns="0" rtlCol="0" anchor="ctr">
            <a:normAutofit/>
          </a:bodyPr>
          <a:lstStyle/>
          <a:p>
            <a:pPr marL="0" indent="0">
              <a:buNone/>
            </a:pPr>
            <a:r>
              <a:rPr lang="en-US" sz="2400" b="1" dirty="0">
                <a:solidFill>
                  <a:srgbClr val="63B33E"/>
                </a:solidFill>
                <a:latin typeface="Aptos Display" pitchFamily="34" charset="0"/>
                <a:ea typeface="Aptos Display" pitchFamily="34" charset="-122"/>
                <a:cs typeface="Aptos Display" pitchFamily="34" charset="-120"/>
              </a:rPr>
              <a:t>Interpreting Engagement Response Results</a:t>
            </a:r>
            <a:endParaRPr lang="en-US" sz="2400" b="1" dirty="0"/>
          </a:p>
        </p:txBody>
      </p:sp>
      <p:sp>
        <p:nvSpPr>
          <p:cNvPr id="5" name="Text 1"/>
          <p:cNvSpPr/>
          <p:nvPr/>
        </p:nvSpPr>
        <p:spPr>
          <a:xfrm>
            <a:off x="502920" y="786384"/>
            <a:ext cx="9509760" cy="256032"/>
          </a:xfrm>
          <a:prstGeom prst="rect">
            <a:avLst/>
          </a:prstGeom>
          <a:noFill/>
          <a:ln/>
        </p:spPr>
        <p:txBody>
          <a:bodyPr wrap="square" lIns="0" tIns="0" rIns="0" bIns="0" rtlCol="0" anchor="ctr"/>
          <a:lstStyle/>
          <a:p>
            <a:pPr marL="0" indent="0">
              <a:buNone/>
            </a:pPr>
            <a:r>
              <a:rPr lang="en-US" sz="1600" b="1" dirty="0">
                <a:solidFill>
                  <a:srgbClr val="6D6E71"/>
                </a:solidFill>
                <a:latin typeface="Aptos" pitchFamily="34" charset="0"/>
                <a:ea typeface="Aptos" pitchFamily="34" charset="-122"/>
                <a:cs typeface="Aptos" pitchFamily="34" charset="-120"/>
              </a:rPr>
              <a:t>For engagement, response categories reflect employees’ connection to their work and organization.</a:t>
            </a:r>
            <a:endParaRPr lang="en-US" sz="1600" b="1" dirty="0"/>
          </a:p>
        </p:txBody>
      </p:sp>
      <p:sp>
        <p:nvSpPr>
          <p:cNvPr id="6" name="Shape 2"/>
          <p:cNvSpPr/>
          <p:nvPr/>
        </p:nvSpPr>
        <p:spPr>
          <a:xfrm>
            <a:off x="1289304" y="1216152"/>
            <a:ext cx="2423160" cy="2176272"/>
          </a:xfrm>
          <a:prstGeom prst="roundRect">
            <a:avLst>
              <a:gd name="adj" fmla="val 3361"/>
            </a:avLst>
          </a:prstGeom>
          <a:solidFill>
            <a:srgbClr val="FFFFFF"/>
          </a:solidFill>
          <a:ln w="15240">
            <a:solidFill>
              <a:srgbClr val="1AAF5D"/>
            </a:solidFill>
            <a:prstDash val="solid"/>
          </a:ln>
        </p:spPr>
        <p:txBody>
          <a:bodyPr/>
          <a:lstStyle/>
          <a:p>
            <a:endParaRPr lang="en-US"/>
          </a:p>
        </p:txBody>
      </p:sp>
      <p:sp>
        <p:nvSpPr>
          <p:cNvPr id="7" name="Shape 3"/>
          <p:cNvSpPr/>
          <p:nvPr/>
        </p:nvSpPr>
        <p:spPr>
          <a:xfrm>
            <a:off x="1289304" y="1216152"/>
            <a:ext cx="2423160" cy="411480"/>
          </a:xfrm>
          <a:prstGeom prst="rect">
            <a:avLst/>
          </a:prstGeom>
          <a:solidFill>
            <a:srgbClr val="1AAF5D"/>
          </a:solidFill>
          <a:ln w="12700">
            <a:solidFill>
              <a:srgbClr val="1AAF5D"/>
            </a:solidFill>
            <a:prstDash val="solid"/>
          </a:ln>
        </p:spPr>
        <p:txBody>
          <a:bodyPr/>
          <a:lstStyle/>
          <a:p>
            <a:endParaRPr lang="en-US"/>
          </a:p>
        </p:txBody>
      </p:sp>
      <p:sp>
        <p:nvSpPr>
          <p:cNvPr id="8" name="Text 4"/>
          <p:cNvSpPr/>
          <p:nvPr/>
        </p:nvSpPr>
        <p:spPr>
          <a:xfrm>
            <a:off x="1426464" y="1335024"/>
            <a:ext cx="2148840"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 Favorable</a:t>
            </a:r>
            <a:endParaRPr lang="en-US" sz="1600" dirty="0"/>
          </a:p>
        </p:txBody>
      </p:sp>
      <p:sp>
        <p:nvSpPr>
          <p:cNvPr id="9" name="Text 5"/>
          <p:cNvSpPr/>
          <p:nvPr/>
        </p:nvSpPr>
        <p:spPr>
          <a:xfrm>
            <a:off x="1453896" y="1773935"/>
            <a:ext cx="2084832" cy="1432669"/>
          </a:xfrm>
          <a:prstGeom prst="rect">
            <a:avLst/>
          </a:prstGeom>
          <a:noFill/>
          <a:ln/>
        </p:spPr>
        <p:txBody>
          <a:bodyPr wrap="square" lIns="254" tIns="254" rIns="254" bIns="254" rtlCol="0" anchor="ctr">
            <a:normAutofit/>
          </a:bodyPr>
          <a:lstStyle/>
          <a:p>
            <a:pPr marL="0" indent="0">
              <a:buNone/>
            </a:pPr>
            <a:r>
              <a:rPr lang="en-US" sz="1200" dirty="0">
                <a:solidFill>
                  <a:srgbClr val="222222"/>
                </a:solidFill>
                <a:latin typeface="Aptos" pitchFamily="34" charset="0"/>
                <a:ea typeface="Aptos" pitchFamily="34" charset="-122"/>
                <a:cs typeface="Aptos" pitchFamily="34" charset="-120"/>
              </a:rPr>
              <a:t>Employees are positively connected to the organization and their work. High favorable scores indicate pride, enthusiasm, attachment, and enjoyment.</a:t>
            </a:r>
            <a:endParaRPr lang="en-US" sz="1200" dirty="0"/>
          </a:p>
        </p:txBody>
      </p:sp>
      <p:sp>
        <p:nvSpPr>
          <p:cNvPr id="10" name="Shape 6"/>
          <p:cNvSpPr/>
          <p:nvPr/>
        </p:nvSpPr>
        <p:spPr>
          <a:xfrm>
            <a:off x="4178808" y="1216152"/>
            <a:ext cx="2423160" cy="2176272"/>
          </a:xfrm>
          <a:prstGeom prst="roundRect">
            <a:avLst>
              <a:gd name="adj" fmla="val 3361"/>
            </a:avLst>
          </a:prstGeom>
          <a:solidFill>
            <a:srgbClr val="FFFFFF"/>
          </a:solidFill>
          <a:ln w="15240">
            <a:solidFill>
              <a:srgbClr val="F2BE1A"/>
            </a:solidFill>
            <a:prstDash val="solid"/>
          </a:ln>
        </p:spPr>
        <p:txBody>
          <a:bodyPr/>
          <a:lstStyle/>
          <a:p>
            <a:endParaRPr lang="en-US"/>
          </a:p>
        </p:txBody>
      </p:sp>
      <p:sp>
        <p:nvSpPr>
          <p:cNvPr id="11" name="Shape 7"/>
          <p:cNvSpPr/>
          <p:nvPr/>
        </p:nvSpPr>
        <p:spPr>
          <a:xfrm>
            <a:off x="4178808" y="1216152"/>
            <a:ext cx="2423160" cy="411480"/>
          </a:xfrm>
          <a:prstGeom prst="rect">
            <a:avLst/>
          </a:prstGeom>
          <a:solidFill>
            <a:srgbClr val="F2BE1A"/>
          </a:solidFill>
          <a:ln w="12700">
            <a:solidFill>
              <a:srgbClr val="F2BE1A"/>
            </a:solidFill>
            <a:prstDash val="solid"/>
          </a:ln>
        </p:spPr>
        <p:txBody>
          <a:bodyPr/>
          <a:lstStyle/>
          <a:p>
            <a:endParaRPr lang="en-US"/>
          </a:p>
        </p:txBody>
      </p:sp>
      <p:sp>
        <p:nvSpPr>
          <p:cNvPr id="12" name="Text 8"/>
          <p:cNvSpPr/>
          <p:nvPr/>
        </p:nvSpPr>
        <p:spPr>
          <a:xfrm>
            <a:off x="4315968" y="1335024"/>
            <a:ext cx="2148840"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 Neutral</a:t>
            </a:r>
            <a:endParaRPr lang="en-US" sz="1600" dirty="0"/>
          </a:p>
        </p:txBody>
      </p:sp>
      <p:sp>
        <p:nvSpPr>
          <p:cNvPr id="13" name="Text 9"/>
          <p:cNvSpPr/>
          <p:nvPr/>
        </p:nvSpPr>
        <p:spPr>
          <a:xfrm>
            <a:off x="4343400" y="1773935"/>
            <a:ext cx="2084832" cy="1432669"/>
          </a:xfrm>
          <a:prstGeom prst="rect">
            <a:avLst/>
          </a:prstGeom>
          <a:noFill/>
          <a:ln/>
        </p:spPr>
        <p:txBody>
          <a:bodyPr wrap="square" lIns="254" tIns="254" rIns="254" bIns="254" rtlCol="0" anchor="ctr">
            <a:normAutofit/>
          </a:bodyPr>
          <a:lstStyle/>
          <a:p>
            <a:pPr marL="0" indent="0">
              <a:buNone/>
            </a:pPr>
            <a:r>
              <a:rPr lang="en-US" sz="1200" dirty="0">
                <a:solidFill>
                  <a:srgbClr val="222222"/>
                </a:solidFill>
                <a:latin typeface="Aptos" pitchFamily="34" charset="0"/>
                <a:ea typeface="Aptos" pitchFamily="34" charset="-122"/>
                <a:cs typeface="Aptos" pitchFamily="34" charset="-120"/>
              </a:rPr>
              <a:t>Employees are not clearly positive or negative. High neutral scores can signal uncertainty, mixed experiences, or an opportunity to strengthen engagement.</a:t>
            </a:r>
            <a:endParaRPr lang="en-US" sz="1200" dirty="0"/>
          </a:p>
        </p:txBody>
      </p:sp>
      <p:sp>
        <p:nvSpPr>
          <p:cNvPr id="14" name="Shape 10"/>
          <p:cNvSpPr/>
          <p:nvPr/>
        </p:nvSpPr>
        <p:spPr>
          <a:xfrm>
            <a:off x="7068312" y="1216152"/>
            <a:ext cx="2423160" cy="2176272"/>
          </a:xfrm>
          <a:prstGeom prst="roundRect">
            <a:avLst>
              <a:gd name="adj" fmla="val 3361"/>
            </a:avLst>
          </a:prstGeom>
          <a:solidFill>
            <a:srgbClr val="FFFFFF"/>
          </a:solidFill>
          <a:ln w="15240">
            <a:solidFill>
              <a:srgbClr val="C95555"/>
            </a:solidFill>
            <a:prstDash val="solid"/>
          </a:ln>
        </p:spPr>
        <p:txBody>
          <a:bodyPr/>
          <a:lstStyle/>
          <a:p>
            <a:endParaRPr lang="en-US"/>
          </a:p>
        </p:txBody>
      </p:sp>
      <p:sp>
        <p:nvSpPr>
          <p:cNvPr id="15" name="Shape 11"/>
          <p:cNvSpPr/>
          <p:nvPr/>
        </p:nvSpPr>
        <p:spPr>
          <a:xfrm>
            <a:off x="7068312" y="1216152"/>
            <a:ext cx="2423160" cy="411480"/>
          </a:xfrm>
          <a:prstGeom prst="rect">
            <a:avLst/>
          </a:prstGeom>
          <a:solidFill>
            <a:srgbClr val="C95555"/>
          </a:solidFill>
          <a:ln w="12700">
            <a:solidFill>
              <a:srgbClr val="C95555"/>
            </a:solidFill>
            <a:prstDash val="solid"/>
          </a:ln>
        </p:spPr>
        <p:txBody>
          <a:bodyPr/>
          <a:lstStyle/>
          <a:p>
            <a:endParaRPr lang="en-US"/>
          </a:p>
        </p:txBody>
      </p:sp>
      <p:sp>
        <p:nvSpPr>
          <p:cNvPr id="16" name="Text 12"/>
          <p:cNvSpPr/>
          <p:nvPr/>
        </p:nvSpPr>
        <p:spPr>
          <a:xfrm>
            <a:off x="7205472" y="1335024"/>
            <a:ext cx="2148840" cy="164592"/>
          </a:xfrm>
          <a:prstGeom prst="rect">
            <a:avLst/>
          </a:prstGeom>
          <a:noFill/>
          <a:ln/>
        </p:spPr>
        <p:txBody>
          <a:bodyPr wrap="square" lIns="0" tIns="0" rIns="0" bIns="0" rtlCol="0" anchor="ctr"/>
          <a:lstStyle/>
          <a:p>
            <a:pPr marL="0" indent="0" algn="ctr">
              <a:buNone/>
            </a:pPr>
            <a:r>
              <a:rPr lang="en-US" sz="1600" b="1" dirty="0">
                <a:solidFill>
                  <a:srgbClr val="FFFFFF"/>
                </a:solidFill>
                <a:latin typeface="Aptos" pitchFamily="34" charset="0"/>
                <a:ea typeface="Aptos" pitchFamily="34" charset="-122"/>
                <a:cs typeface="Aptos" pitchFamily="34" charset="-120"/>
              </a:rPr>
              <a:t>% Unfavorable</a:t>
            </a:r>
            <a:endParaRPr lang="en-US" sz="1600" dirty="0"/>
          </a:p>
        </p:txBody>
      </p:sp>
      <p:sp>
        <p:nvSpPr>
          <p:cNvPr id="17" name="Text 13"/>
          <p:cNvSpPr/>
          <p:nvPr/>
        </p:nvSpPr>
        <p:spPr>
          <a:xfrm>
            <a:off x="7232904" y="1773935"/>
            <a:ext cx="2084832" cy="1432669"/>
          </a:xfrm>
          <a:prstGeom prst="rect">
            <a:avLst/>
          </a:prstGeom>
          <a:noFill/>
          <a:ln/>
        </p:spPr>
        <p:txBody>
          <a:bodyPr wrap="square" lIns="254" tIns="254" rIns="254" bIns="254" rtlCol="0" anchor="ctr">
            <a:normAutofit/>
          </a:bodyPr>
          <a:lstStyle/>
          <a:p>
            <a:pPr marL="0" indent="0">
              <a:buNone/>
            </a:pPr>
            <a:r>
              <a:rPr lang="en-US" sz="1200" dirty="0">
                <a:solidFill>
                  <a:srgbClr val="222222"/>
                </a:solidFill>
                <a:latin typeface="Aptos" pitchFamily="34" charset="0"/>
                <a:ea typeface="Aptos" pitchFamily="34" charset="-122"/>
                <a:cs typeface="Aptos" pitchFamily="34" charset="-120"/>
              </a:rPr>
              <a:t>Employees may feel disconnected, less proud, less enthusiastic, or less attached. High unfavorable scores require closer attention.</a:t>
            </a:r>
            <a:endParaRPr lang="en-US" sz="1200" dirty="0"/>
          </a:p>
        </p:txBody>
      </p:sp>
      <p:sp>
        <p:nvSpPr>
          <p:cNvPr id="18" name="Text 14"/>
          <p:cNvSpPr/>
          <p:nvPr/>
        </p:nvSpPr>
        <p:spPr>
          <a:xfrm>
            <a:off x="2848683" y="3986784"/>
            <a:ext cx="6642789" cy="347472"/>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What we should we look for with engagement scores:</a:t>
            </a:r>
            <a:endParaRPr lang="en-US" sz="1600" dirty="0"/>
          </a:p>
        </p:txBody>
      </p:sp>
      <p:sp>
        <p:nvSpPr>
          <p:cNvPr id="19" name="Text 15"/>
          <p:cNvSpPr/>
          <p:nvPr/>
        </p:nvSpPr>
        <p:spPr>
          <a:xfrm>
            <a:off x="1937875" y="4489704"/>
            <a:ext cx="164592" cy="256032"/>
          </a:xfrm>
          <a:prstGeom prst="rect">
            <a:avLst/>
          </a:prstGeom>
          <a:noFill/>
          <a:ln/>
        </p:spPr>
        <p:txBody>
          <a:bodyPr wrap="square" lIns="0" tIns="0" rIns="0" bIns="0" rtlCol="0" anchor="ctr"/>
          <a:lstStyle/>
          <a:p>
            <a:pPr marL="0" indent="0">
              <a:buNone/>
            </a:pPr>
            <a:r>
              <a:rPr lang="en-US" sz="1400" dirty="0">
                <a:solidFill>
                  <a:srgbClr val="63B33E"/>
                </a:solidFill>
                <a:latin typeface="Aptos" pitchFamily="34" charset="0"/>
                <a:ea typeface="Aptos" pitchFamily="34" charset="-122"/>
                <a:cs typeface="Aptos" pitchFamily="34" charset="-120"/>
              </a:rPr>
              <a:t>▪</a:t>
            </a:r>
            <a:endParaRPr lang="en-US" sz="1400" dirty="0"/>
          </a:p>
        </p:txBody>
      </p:sp>
      <p:sp>
        <p:nvSpPr>
          <p:cNvPr id="20" name="Text 16"/>
          <p:cNvSpPr/>
          <p:nvPr/>
        </p:nvSpPr>
        <p:spPr>
          <a:xfrm>
            <a:off x="2166475" y="4471416"/>
            <a:ext cx="6720840" cy="256032"/>
          </a:xfrm>
          <a:prstGeom prst="rect">
            <a:avLst/>
          </a:prstGeom>
          <a:noFill/>
          <a:ln/>
        </p:spPr>
        <p:txBody>
          <a:bodyPr wrap="square" lIns="0" tIns="0" rIns="0" bIns="0"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Which engagement question/area is lowest?</a:t>
            </a:r>
            <a:endParaRPr lang="en-US" sz="1400" dirty="0"/>
          </a:p>
        </p:txBody>
      </p:sp>
      <p:sp>
        <p:nvSpPr>
          <p:cNvPr id="21" name="Text 17"/>
          <p:cNvSpPr/>
          <p:nvPr/>
        </p:nvSpPr>
        <p:spPr>
          <a:xfrm>
            <a:off x="1937875" y="4946904"/>
            <a:ext cx="164592" cy="256032"/>
          </a:xfrm>
          <a:prstGeom prst="rect">
            <a:avLst/>
          </a:prstGeom>
          <a:noFill/>
          <a:ln/>
        </p:spPr>
        <p:txBody>
          <a:bodyPr wrap="square" lIns="0" tIns="0" rIns="0" bIns="0" rtlCol="0" anchor="ctr"/>
          <a:lstStyle/>
          <a:p>
            <a:pPr marL="0" indent="0">
              <a:buNone/>
            </a:pPr>
            <a:r>
              <a:rPr lang="en-US" sz="1400" dirty="0">
                <a:solidFill>
                  <a:srgbClr val="63B33E"/>
                </a:solidFill>
                <a:latin typeface="Aptos" pitchFamily="34" charset="0"/>
                <a:ea typeface="Aptos" pitchFamily="34" charset="-122"/>
                <a:cs typeface="Aptos" pitchFamily="34" charset="-120"/>
              </a:rPr>
              <a:t>▪</a:t>
            </a:r>
            <a:endParaRPr lang="en-US" sz="1400" dirty="0"/>
          </a:p>
        </p:txBody>
      </p:sp>
      <p:sp>
        <p:nvSpPr>
          <p:cNvPr id="22" name="Text 18"/>
          <p:cNvSpPr/>
          <p:nvPr/>
        </p:nvSpPr>
        <p:spPr>
          <a:xfrm>
            <a:off x="2166475" y="4928616"/>
            <a:ext cx="6720840" cy="256032"/>
          </a:xfrm>
          <a:prstGeom prst="rect">
            <a:avLst/>
          </a:prstGeom>
          <a:noFill/>
          <a:ln/>
        </p:spPr>
        <p:txBody>
          <a:bodyPr wrap="square" lIns="0" tIns="0" rIns="0" bIns="0"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Are neutral responses high enough to suggest uncertainty?</a:t>
            </a:r>
            <a:endParaRPr lang="en-US" sz="1400" dirty="0"/>
          </a:p>
        </p:txBody>
      </p:sp>
      <p:sp>
        <p:nvSpPr>
          <p:cNvPr id="23" name="Text 19"/>
          <p:cNvSpPr/>
          <p:nvPr/>
        </p:nvSpPr>
        <p:spPr>
          <a:xfrm>
            <a:off x="1937875" y="5404104"/>
            <a:ext cx="164592" cy="347472"/>
          </a:xfrm>
          <a:prstGeom prst="rect">
            <a:avLst/>
          </a:prstGeom>
          <a:noFill/>
          <a:ln/>
        </p:spPr>
        <p:txBody>
          <a:bodyPr wrap="square" lIns="0" tIns="0" rIns="0" bIns="0" rtlCol="0" anchor="ctr"/>
          <a:lstStyle/>
          <a:p>
            <a:pPr marL="0" indent="0">
              <a:buNone/>
            </a:pPr>
            <a:r>
              <a:rPr lang="en-US" sz="1400" dirty="0">
                <a:solidFill>
                  <a:srgbClr val="63B33E"/>
                </a:solidFill>
                <a:latin typeface="Aptos" pitchFamily="34" charset="0"/>
                <a:ea typeface="Aptos" pitchFamily="34" charset="-122"/>
                <a:cs typeface="Aptos" pitchFamily="34" charset="-120"/>
              </a:rPr>
              <a:t>▪</a:t>
            </a:r>
            <a:endParaRPr lang="en-US" sz="1400" dirty="0"/>
          </a:p>
        </p:txBody>
      </p:sp>
      <p:sp>
        <p:nvSpPr>
          <p:cNvPr id="24" name="Text 20"/>
          <p:cNvSpPr/>
          <p:nvPr/>
        </p:nvSpPr>
        <p:spPr>
          <a:xfrm>
            <a:off x="2166475" y="5385816"/>
            <a:ext cx="6720840" cy="347472"/>
          </a:xfrm>
          <a:prstGeom prst="rect">
            <a:avLst/>
          </a:prstGeom>
          <a:noFill/>
          <a:ln/>
        </p:spPr>
        <p:txBody>
          <a:bodyPr wrap="square" lIns="0" tIns="0" rIns="0" bIns="0"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Are unfavorable responses concentrated on one item or spread across all four?</a:t>
            </a:r>
            <a:endParaRPr lang="en-US" sz="1400" dirty="0"/>
          </a:p>
        </p:txBody>
      </p:sp>
      <p:sp>
        <p:nvSpPr>
          <p:cNvPr id="25" name="Text 21"/>
          <p:cNvSpPr/>
          <p:nvPr/>
        </p:nvSpPr>
        <p:spPr>
          <a:xfrm>
            <a:off x="1937875" y="5952744"/>
            <a:ext cx="164592" cy="256032"/>
          </a:xfrm>
          <a:prstGeom prst="rect">
            <a:avLst/>
          </a:prstGeom>
          <a:noFill/>
          <a:ln/>
        </p:spPr>
        <p:txBody>
          <a:bodyPr wrap="square" lIns="0" tIns="0" rIns="0" bIns="0" rtlCol="0" anchor="ctr"/>
          <a:lstStyle/>
          <a:p>
            <a:pPr marL="0" indent="0">
              <a:buNone/>
            </a:pPr>
            <a:r>
              <a:rPr lang="en-US" sz="1400" dirty="0">
                <a:solidFill>
                  <a:srgbClr val="63B33E"/>
                </a:solidFill>
                <a:latin typeface="Aptos" pitchFamily="34" charset="0"/>
                <a:ea typeface="Aptos" pitchFamily="34" charset="-122"/>
                <a:cs typeface="Aptos" pitchFamily="34" charset="-120"/>
              </a:rPr>
              <a:t>▪</a:t>
            </a:r>
            <a:endParaRPr lang="en-US" sz="1400" dirty="0"/>
          </a:p>
        </p:txBody>
      </p:sp>
      <p:sp>
        <p:nvSpPr>
          <p:cNvPr id="26" name="Text 22"/>
          <p:cNvSpPr/>
          <p:nvPr/>
        </p:nvSpPr>
        <p:spPr>
          <a:xfrm>
            <a:off x="2166475" y="5934456"/>
            <a:ext cx="6720840" cy="256032"/>
          </a:xfrm>
          <a:prstGeom prst="rect">
            <a:avLst/>
          </a:prstGeom>
          <a:noFill/>
          <a:ln/>
        </p:spPr>
        <p:txBody>
          <a:bodyPr wrap="square" lIns="0" tIns="0" rIns="0" bIns="0" rtlCol="0" anchor="ctr">
            <a:normAutofit/>
          </a:bodyPr>
          <a:lstStyle/>
          <a:p>
            <a:pPr marL="0" indent="0">
              <a:buNone/>
            </a:pPr>
            <a:r>
              <a:rPr lang="en-US" sz="1400" dirty="0">
                <a:solidFill>
                  <a:srgbClr val="222222"/>
                </a:solidFill>
                <a:latin typeface="Aptos" pitchFamily="34" charset="0"/>
                <a:ea typeface="Aptos" pitchFamily="34" charset="-122"/>
                <a:cs typeface="Aptos" pitchFamily="34" charset="-120"/>
              </a:rPr>
              <a:t>Do satisfaction results explain why engagement is high or low?</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02920" y="220025"/>
            <a:ext cx="8869680" cy="411480"/>
          </a:xfrm>
          <a:prstGeom prst="rect">
            <a:avLst/>
          </a:prstGeom>
          <a:noFill/>
          <a:ln/>
        </p:spPr>
        <p:txBody>
          <a:bodyPr wrap="square" lIns="0" tIns="0" rIns="0" bIns="0" rtlCol="0" anchor="ctr">
            <a:noAutofit/>
          </a:bodyPr>
          <a:lstStyle/>
          <a:p>
            <a:pPr marL="0" indent="0">
              <a:buNone/>
            </a:pPr>
            <a:r>
              <a:rPr lang="en-US" sz="3200" b="1" dirty="0">
                <a:solidFill>
                  <a:srgbClr val="63B33E"/>
                </a:solidFill>
                <a:latin typeface="Aptos Display" pitchFamily="34" charset="0"/>
                <a:ea typeface="Aptos Display" pitchFamily="34" charset="-122"/>
                <a:cs typeface="Aptos Display" pitchFamily="34" charset="-120"/>
              </a:rPr>
              <a:t>Satisfaction Question-Level Results</a:t>
            </a:r>
            <a:endParaRPr lang="en-US" sz="3200" b="1" dirty="0"/>
          </a:p>
        </p:txBody>
      </p:sp>
      <p:sp>
        <p:nvSpPr>
          <p:cNvPr id="5" name="Text 1"/>
          <p:cNvSpPr/>
          <p:nvPr/>
        </p:nvSpPr>
        <p:spPr>
          <a:xfrm>
            <a:off x="502920" y="663182"/>
            <a:ext cx="8869680" cy="256032"/>
          </a:xfrm>
          <a:prstGeom prst="rect">
            <a:avLst/>
          </a:prstGeom>
          <a:noFill/>
          <a:ln/>
        </p:spPr>
        <p:txBody>
          <a:bodyPr wrap="square" lIns="0" tIns="0" rIns="0" bIns="0" rtlCol="0" anchor="ctr"/>
          <a:lstStyle/>
          <a:p>
            <a:pPr marL="0" indent="0">
              <a:buNone/>
            </a:pPr>
            <a:r>
              <a:rPr lang="en-US" sz="1400" b="1" dirty="0">
                <a:solidFill>
                  <a:srgbClr val="6D6E71"/>
                </a:solidFill>
                <a:latin typeface="Aptos" pitchFamily="34" charset="0"/>
                <a:ea typeface="Aptos" pitchFamily="34" charset="-122"/>
                <a:cs typeface="Aptos" pitchFamily="34" charset="-120"/>
              </a:rPr>
              <a:t>Satisfaction items identify specific areas where the organization can improve the employee experience.</a:t>
            </a:r>
            <a:endParaRPr lang="en-US" sz="1400" b="1" dirty="0"/>
          </a:p>
        </p:txBody>
      </p:sp>
      <p:sp>
        <p:nvSpPr>
          <p:cNvPr id="6" name="Shape 2"/>
          <p:cNvSpPr/>
          <p:nvPr/>
        </p:nvSpPr>
        <p:spPr>
          <a:xfrm>
            <a:off x="603504" y="1124712"/>
            <a:ext cx="4837176" cy="3191256"/>
          </a:xfrm>
          <a:prstGeom prst="rect">
            <a:avLst/>
          </a:prstGeom>
          <a:solidFill>
            <a:srgbClr val="FFFFFF"/>
          </a:solidFill>
          <a:ln w="12700">
            <a:solidFill>
              <a:srgbClr val="DDDDDD">
                <a:alpha val="85000"/>
              </a:srgbClr>
            </a:solidFill>
            <a:prstDash val="solid"/>
          </a:ln>
          <a:effectLst>
            <a:outerShdw blurRad="12700" dist="50800" dir="2700000" algn="bl" rotWithShape="0">
              <a:srgbClr val="B0B0B0">
                <a:alpha val="16000"/>
              </a:srgbClr>
            </a:outerShdw>
          </a:effectLst>
        </p:spPr>
        <p:txBody>
          <a:bodyPr/>
          <a:lstStyle/>
          <a:p>
            <a:endParaRPr lang="en-US"/>
          </a:p>
        </p:txBody>
      </p:sp>
      <p:pic>
        <p:nvPicPr>
          <p:cNvPr id="20" name="Picture 19">
            <a:extLst>
              <a:ext uri="{FF2B5EF4-FFF2-40B4-BE49-F238E27FC236}">
                <a16:creationId xmlns:a16="http://schemas.microsoft.com/office/drawing/2014/main" id="{30727D7E-0756-BFD3-7400-81FBDA41527C}"/>
              </a:ext>
            </a:extLst>
          </p:cNvPr>
          <p:cNvPicPr>
            <a:picLocks noChangeAspect="1"/>
          </p:cNvPicPr>
          <p:nvPr/>
        </p:nvPicPr>
        <p:blipFill>
          <a:blip r:embed="rId5"/>
          <a:stretch>
            <a:fillRect/>
          </a:stretch>
        </p:blipFill>
        <p:spPr>
          <a:xfrm>
            <a:off x="663964" y="1225296"/>
            <a:ext cx="4712708" cy="2832354"/>
          </a:xfrm>
          <a:prstGeom prst="rect">
            <a:avLst/>
          </a:prstGeom>
        </p:spPr>
      </p:pic>
      <p:pic>
        <p:nvPicPr>
          <p:cNvPr id="22" name="Picture 21">
            <a:extLst>
              <a:ext uri="{FF2B5EF4-FFF2-40B4-BE49-F238E27FC236}">
                <a16:creationId xmlns:a16="http://schemas.microsoft.com/office/drawing/2014/main" id="{16BF570F-1F3E-B39A-BFA8-3984CB0039EB}"/>
              </a:ext>
            </a:extLst>
          </p:cNvPr>
          <p:cNvPicPr>
            <a:picLocks noChangeAspect="1"/>
          </p:cNvPicPr>
          <p:nvPr/>
        </p:nvPicPr>
        <p:blipFill>
          <a:blip r:embed="rId6"/>
          <a:stretch>
            <a:fillRect/>
          </a:stretch>
        </p:blipFill>
        <p:spPr>
          <a:xfrm>
            <a:off x="5559552" y="1096954"/>
            <a:ext cx="4491887" cy="4691526"/>
          </a:xfrm>
          <a:prstGeom prst="rect">
            <a:avLst/>
          </a:prstGeom>
        </p:spPr>
      </p:pic>
      <p:sp>
        <p:nvSpPr>
          <p:cNvPr id="21" name="Text 3">
            <a:extLst>
              <a:ext uri="{FF2B5EF4-FFF2-40B4-BE49-F238E27FC236}">
                <a16:creationId xmlns:a16="http://schemas.microsoft.com/office/drawing/2014/main" id="{F0BAD980-D78F-763A-4DD8-0BD84B5FE563}"/>
              </a:ext>
            </a:extLst>
          </p:cNvPr>
          <p:cNvSpPr/>
          <p:nvPr/>
        </p:nvSpPr>
        <p:spPr>
          <a:xfrm>
            <a:off x="603504" y="4500563"/>
            <a:ext cx="3474720" cy="201168"/>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What to look for</a:t>
            </a:r>
            <a:endParaRPr lang="en-US" sz="1600" dirty="0"/>
          </a:p>
        </p:txBody>
      </p:sp>
      <p:sp>
        <p:nvSpPr>
          <p:cNvPr id="24" name="Text 5">
            <a:extLst>
              <a:ext uri="{FF2B5EF4-FFF2-40B4-BE49-F238E27FC236}">
                <a16:creationId xmlns:a16="http://schemas.microsoft.com/office/drawing/2014/main" id="{587A2EBC-1161-9A83-D9F5-E6B3E6D80017}"/>
              </a:ext>
            </a:extLst>
          </p:cNvPr>
          <p:cNvSpPr/>
          <p:nvPr/>
        </p:nvSpPr>
        <p:spPr>
          <a:xfrm>
            <a:off x="1009325" y="4787900"/>
            <a:ext cx="3872813" cy="310896"/>
          </a:xfrm>
          <a:prstGeom prst="rect">
            <a:avLst/>
          </a:prstGeom>
          <a:noFill/>
          <a:ln/>
        </p:spPr>
        <p:txBody>
          <a:bodyPr wrap="square" lIns="0" tIns="0" rIns="0" bIns="0" rtlCol="0" anchor="ctr">
            <a:noAutofit/>
          </a:bodyPr>
          <a:lstStyle/>
          <a:p>
            <a:pPr marL="0" indent="0">
              <a:buNone/>
            </a:pPr>
            <a:r>
              <a:rPr lang="en-US" sz="1200" b="1" dirty="0">
                <a:solidFill>
                  <a:srgbClr val="00B050"/>
                </a:solidFill>
                <a:latin typeface="Aptos" pitchFamily="34" charset="0"/>
                <a:ea typeface="Aptos" pitchFamily="34" charset="-122"/>
                <a:cs typeface="Aptos" pitchFamily="34" charset="-120"/>
              </a:rPr>
              <a:t>Highest-Rated Items</a:t>
            </a:r>
            <a:r>
              <a:rPr lang="en-US" sz="1200" b="1" dirty="0">
                <a:solidFill>
                  <a:srgbClr val="222222"/>
                </a:solidFill>
                <a:latin typeface="Aptos" pitchFamily="34" charset="0"/>
                <a:ea typeface="Aptos" pitchFamily="34" charset="-122"/>
                <a:cs typeface="Aptos" pitchFamily="34" charset="-120"/>
              </a:rPr>
              <a:t>: </a:t>
            </a:r>
            <a:r>
              <a:rPr lang="en-US" sz="1200" dirty="0">
                <a:solidFill>
                  <a:srgbClr val="222222"/>
                </a:solidFill>
                <a:latin typeface="Aptos" pitchFamily="34" charset="0"/>
                <a:ea typeface="Aptos" pitchFamily="34" charset="-122"/>
                <a:cs typeface="Aptos" pitchFamily="34" charset="-120"/>
              </a:rPr>
              <a:t>Strengths to celebrate and maintain.</a:t>
            </a:r>
            <a:endParaRPr lang="en-US" sz="1200" dirty="0"/>
          </a:p>
        </p:txBody>
      </p:sp>
      <p:sp>
        <p:nvSpPr>
          <p:cNvPr id="26" name="Text 7">
            <a:extLst>
              <a:ext uri="{FF2B5EF4-FFF2-40B4-BE49-F238E27FC236}">
                <a16:creationId xmlns:a16="http://schemas.microsoft.com/office/drawing/2014/main" id="{ED1B6E56-17F5-9300-F4AA-5FE48B2F80DE}"/>
              </a:ext>
            </a:extLst>
          </p:cNvPr>
          <p:cNvSpPr/>
          <p:nvPr/>
        </p:nvSpPr>
        <p:spPr>
          <a:xfrm>
            <a:off x="1019668" y="5767578"/>
            <a:ext cx="3429000" cy="367044"/>
          </a:xfrm>
          <a:prstGeom prst="rect">
            <a:avLst/>
          </a:prstGeom>
          <a:noFill/>
          <a:ln/>
        </p:spPr>
        <p:txBody>
          <a:bodyPr wrap="square" lIns="0" tIns="0" rIns="0" bIns="0" rtlCol="0" anchor="ctr">
            <a:noAutofit/>
          </a:bodyPr>
          <a:lstStyle/>
          <a:p>
            <a:r>
              <a:rPr lang="en-US" sz="1200" b="1" dirty="0">
                <a:solidFill>
                  <a:srgbClr val="FF0000"/>
                </a:solidFill>
                <a:latin typeface="Aptos" pitchFamily="34" charset="0"/>
                <a:ea typeface="Aptos" pitchFamily="34" charset="-122"/>
                <a:cs typeface="Aptos" pitchFamily="34" charset="-120"/>
              </a:rPr>
              <a:t>Lowest-Rated Items</a:t>
            </a:r>
            <a:r>
              <a:rPr lang="en-US" sz="1200" b="1" dirty="0">
                <a:solidFill>
                  <a:srgbClr val="222222"/>
                </a:solidFill>
                <a:latin typeface="Aptos" pitchFamily="34" charset="0"/>
                <a:ea typeface="Aptos" pitchFamily="34" charset="-122"/>
                <a:cs typeface="Aptos" pitchFamily="34" charset="-120"/>
              </a:rPr>
              <a:t>: </a:t>
            </a:r>
            <a:r>
              <a:rPr lang="en-US" sz="1200" dirty="0">
                <a:solidFill>
                  <a:srgbClr val="222222"/>
                </a:solidFill>
                <a:latin typeface="Aptos" pitchFamily="34" charset="0"/>
                <a:ea typeface="Aptos" pitchFamily="34" charset="-122"/>
                <a:cs typeface="Aptos" pitchFamily="34" charset="-120"/>
              </a:rPr>
              <a:t>Areas where dissatisfaction is more visible.  likely priorities for action.</a:t>
            </a:r>
            <a:endParaRPr lang="en-US" sz="1200" dirty="0"/>
          </a:p>
        </p:txBody>
      </p:sp>
      <p:sp>
        <p:nvSpPr>
          <p:cNvPr id="28" name="Text 9">
            <a:extLst>
              <a:ext uri="{FF2B5EF4-FFF2-40B4-BE49-F238E27FC236}">
                <a16:creationId xmlns:a16="http://schemas.microsoft.com/office/drawing/2014/main" id="{5FC13D72-7F82-7D17-69D4-34DAB32C2082}"/>
              </a:ext>
            </a:extLst>
          </p:cNvPr>
          <p:cNvSpPr/>
          <p:nvPr/>
        </p:nvSpPr>
        <p:spPr>
          <a:xfrm>
            <a:off x="1019668" y="6290503"/>
            <a:ext cx="3765371" cy="347472"/>
          </a:xfrm>
          <a:prstGeom prst="rect">
            <a:avLst/>
          </a:prstGeom>
          <a:noFill/>
          <a:ln/>
        </p:spPr>
        <p:txBody>
          <a:bodyPr wrap="square" lIns="0" tIns="0" rIns="0" bIns="0" rtlCol="0" anchor="ctr">
            <a:noAutofit/>
          </a:bodyPr>
          <a:lstStyle/>
          <a:p>
            <a:pPr marL="0" indent="0">
              <a:buNone/>
            </a:pPr>
            <a:r>
              <a:rPr lang="en-US" sz="1200" b="1" dirty="0">
                <a:solidFill>
                  <a:srgbClr val="222222"/>
                </a:solidFill>
                <a:latin typeface="Aptos" pitchFamily="34" charset="0"/>
                <a:ea typeface="Aptos" pitchFamily="34" charset="-122"/>
                <a:cs typeface="Aptos" pitchFamily="34" charset="-120"/>
              </a:rPr>
              <a:t>Clusters of Green, Yellow, or Red: </a:t>
            </a:r>
          </a:p>
          <a:p>
            <a:pPr marL="0" indent="0">
              <a:buNone/>
            </a:pPr>
            <a:r>
              <a:rPr lang="en-US" sz="1200" dirty="0">
                <a:solidFill>
                  <a:srgbClr val="222222"/>
                </a:solidFill>
                <a:latin typeface="Aptos" pitchFamily="34" charset="0"/>
                <a:ea typeface="Aptos" pitchFamily="34" charset="-122"/>
                <a:cs typeface="Aptos" pitchFamily="34" charset="-120"/>
              </a:rPr>
              <a:t>Signs of potentially connected themes and experiences.</a:t>
            </a:r>
            <a:endParaRPr lang="en-US" sz="1200" dirty="0"/>
          </a:p>
        </p:txBody>
      </p:sp>
      <p:sp>
        <p:nvSpPr>
          <p:cNvPr id="29" name="Text 10">
            <a:extLst>
              <a:ext uri="{FF2B5EF4-FFF2-40B4-BE49-F238E27FC236}">
                <a16:creationId xmlns:a16="http://schemas.microsoft.com/office/drawing/2014/main" id="{2C6B0F40-C6A7-896C-6C0F-6E7BA6DB4A4E}"/>
              </a:ext>
            </a:extLst>
          </p:cNvPr>
          <p:cNvSpPr/>
          <p:nvPr/>
        </p:nvSpPr>
        <p:spPr>
          <a:xfrm>
            <a:off x="599469" y="6330456"/>
            <a:ext cx="164592" cy="34747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30" name="Text 11">
            <a:extLst>
              <a:ext uri="{FF2B5EF4-FFF2-40B4-BE49-F238E27FC236}">
                <a16:creationId xmlns:a16="http://schemas.microsoft.com/office/drawing/2014/main" id="{5AC2F6C5-D008-9023-87C6-C81E71D6842C}"/>
              </a:ext>
            </a:extLst>
          </p:cNvPr>
          <p:cNvSpPr/>
          <p:nvPr/>
        </p:nvSpPr>
        <p:spPr>
          <a:xfrm>
            <a:off x="1019668" y="5248656"/>
            <a:ext cx="3429000" cy="347472"/>
          </a:xfrm>
          <a:prstGeom prst="rect">
            <a:avLst/>
          </a:prstGeom>
          <a:noFill/>
          <a:ln/>
        </p:spPr>
        <p:txBody>
          <a:bodyPr wrap="square" lIns="0" tIns="0" rIns="0" bIns="0" rtlCol="0" anchor="ctr">
            <a:noAutofit/>
          </a:bodyPr>
          <a:lstStyle/>
          <a:p>
            <a:pPr marL="0" indent="0">
              <a:buNone/>
            </a:pPr>
            <a:r>
              <a:rPr lang="en-US" sz="1200" b="1" dirty="0">
                <a:solidFill>
                  <a:srgbClr val="FFC000"/>
                </a:solidFill>
                <a:latin typeface="Aptos" pitchFamily="34" charset="0"/>
                <a:ea typeface="Aptos" pitchFamily="34" charset="-122"/>
                <a:cs typeface="Aptos" pitchFamily="34" charset="-120"/>
              </a:rPr>
              <a:t>High Neutral Scores</a:t>
            </a:r>
            <a:r>
              <a:rPr lang="en-US" sz="1200" b="1" dirty="0">
                <a:solidFill>
                  <a:srgbClr val="222222"/>
                </a:solidFill>
                <a:latin typeface="Aptos" pitchFamily="34" charset="0"/>
                <a:ea typeface="Aptos" pitchFamily="34" charset="-122"/>
                <a:cs typeface="Aptos" pitchFamily="34" charset="-120"/>
              </a:rPr>
              <a:t>: </a:t>
            </a:r>
            <a:r>
              <a:rPr lang="en-US" sz="1200" dirty="0">
                <a:solidFill>
                  <a:srgbClr val="222222"/>
                </a:solidFill>
                <a:latin typeface="Aptos" pitchFamily="34" charset="0"/>
                <a:ea typeface="Aptos" pitchFamily="34" charset="-122"/>
                <a:cs typeface="Aptos" pitchFamily="34" charset="-120"/>
              </a:rPr>
              <a:t>Areas where employees may be uncertain or divided.</a:t>
            </a:r>
            <a:endParaRPr lang="en-US" sz="1200" dirty="0"/>
          </a:p>
        </p:txBody>
      </p:sp>
      <p:sp>
        <p:nvSpPr>
          <p:cNvPr id="33" name="Text 1">
            <a:extLst>
              <a:ext uri="{FF2B5EF4-FFF2-40B4-BE49-F238E27FC236}">
                <a16:creationId xmlns:a16="http://schemas.microsoft.com/office/drawing/2014/main" id="{2D9150CB-285A-118A-3198-9CF29E814334}"/>
              </a:ext>
            </a:extLst>
          </p:cNvPr>
          <p:cNvSpPr/>
          <p:nvPr/>
        </p:nvSpPr>
        <p:spPr>
          <a:xfrm>
            <a:off x="6056705" y="6134622"/>
            <a:ext cx="3315895" cy="256032"/>
          </a:xfrm>
          <a:prstGeom prst="rect">
            <a:avLst/>
          </a:prstGeom>
          <a:noFill/>
          <a:ln/>
        </p:spPr>
        <p:txBody>
          <a:bodyPr wrap="square" lIns="0" tIns="0" rIns="0" bIns="0" rtlCol="0" anchor="ctr"/>
          <a:lstStyle/>
          <a:p>
            <a:pPr marL="0" indent="0" algn="ctr">
              <a:buNone/>
            </a:pPr>
            <a:r>
              <a:rPr lang="en-US" sz="1400" b="1" dirty="0">
                <a:solidFill>
                  <a:srgbClr val="6D6E71"/>
                </a:solidFill>
                <a:latin typeface="Aptos" pitchFamily="34" charset="0"/>
                <a:ea typeface="Aptos" pitchFamily="34" charset="-122"/>
                <a:cs typeface="Aptos" pitchFamily="34" charset="-120"/>
              </a:rPr>
              <a:t>Look beyond any single item and consider the pattern across the table!</a:t>
            </a:r>
            <a:endParaRPr lang="en-US" sz="1400" b="1" dirty="0"/>
          </a:p>
        </p:txBody>
      </p:sp>
      <p:sp>
        <p:nvSpPr>
          <p:cNvPr id="36" name="Text 10">
            <a:extLst>
              <a:ext uri="{FF2B5EF4-FFF2-40B4-BE49-F238E27FC236}">
                <a16:creationId xmlns:a16="http://schemas.microsoft.com/office/drawing/2014/main" id="{0DF6FDE5-8EBE-C278-0627-4E1BA3A6E712}"/>
              </a:ext>
            </a:extLst>
          </p:cNvPr>
          <p:cNvSpPr/>
          <p:nvPr/>
        </p:nvSpPr>
        <p:spPr>
          <a:xfrm>
            <a:off x="599469" y="5767578"/>
            <a:ext cx="164592" cy="34747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37" name="Text 10">
            <a:extLst>
              <a:ext uri="{FF2B5EF4-FFF2-40B4-BE49-F238E27FC236}">
                <a16:creationId xmlns:a16="http://schemas.microsoft.com/office/drawing/2014/main" id="{6BA38201-BD25-AF2F-D233-A8E13D8C6A31}"/>
              </a:ext>
            </a:extLst>
          </p:cNvPr>
          <p:cNvSpPr/>
          <p:nvPr/>
        </p:nvSpPr>
        <p:spPr>
          <a:xfrm>
            <a:off x="599469" y="5248656"/>
            <a:ext cx="164592" cy="34747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
        <p:nvSpPr>
          <p:cNvPr id="38" name="Text 10">
            <a:extLst>
              <a:ext uri="{FF2B5EF4-FFF2-40B4-BE49-F238E27FC236}">
                <a16:creationId xmlns:a16="http://schemas.microsoft.com/office/drawing/2014/main" id="{20138B96-D98E-CF3B-5211-937CDEFB668D}"/>
              </a:ext>
            </a:extLst>
          </p:cNvPr>
          <p:cNvSpPr/>
          <p:nvPr/>
        </p:nvSpPr>
        <p:spPr>
          <a:xfrm>
            <a:off x="606989" y="4758799"/>
            <a:ext cx="164592" cy="347472"/>
          </a:xfrm>
          <a:prstGeom prst="rect">
            <a:avLst/>
          </a:prstGeom>
          <a:noFill/>
          <a:ln/>
        </p:spPr>
        <p:txBody>
          <a:bodyPr wrap="square" lIns="0" tIns="0" rIns="0" bIns="0" rtlCol="0" anchor="ctr"/>
          <a:lstStyle/>
          <a:p>
            <a:pPr marL="0" indent="0">
              <a:buNone/>
            </a:pPr>
            <a:r>
              <a:rPr lang="en-US" dirty="0">
                <a:solidFill>
                  <a:srgbClr val="63B33E"/>
                </a:solidFill>
                <a:latin typeface="Aptos" pitchFamily="34" charset="0"/>
                <a:ea typeface="Aptos" pitchFamily="34" charset="-122"/>
                <a:cs typeface="Aptos" pitchFamily="34" charset="-120"/>
              </a:rPr>
              <a:t>▪</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mnt/data/left_accent_clean.png"/>
          <p:cNvPicPr>
            <a:picLocks noChangeAspect="1"/>
          </p:cNvPicPr>
          <p:nvPr/>
        </p:nvPicPr>
        <p:blipFill>
          <a:blip r:embed="rId3"/>
          <a:stretch>
            <a:fillRect/>
          </a:stretch>
        </p:blipFill>
        <p:spPr>
          <a:xfrm>
            <a:off x="0" y="0"/>
            <a:ext cx="256032" cy="6858000"/>
          </a:xfrm>
          <a:prstGeom prst="rect">
            <a:avLst/>
          </a:prstGeom>
        </p:spPr>
      </p:pic>
      <p:pic>
        <p:nvPicPr>
          <p:cNvPr id="3" name="Image 1" descr="/mnt/data/right_accent.png"/>
          <p:cNvPicPr>
            <a:picLocks noChangeAspect="1"/>
          </p:cNvPicPr>
          <p:nvPr/>
        </p:nvPicPr>
        <p:blipFill>
          <a:blip r:embed="rId4"/>
          <a:stretch>
            <a:fillRect/>
          </a:stretch>
        </p:blipFill>
        <p:spPr>
          <a:xfrm>
            <a:off x="10012680" y="0"/>
            <a:ext cx="2176272" cy="6858000"/>
          </a:xfrm>
          <a:prstGeom prst="rect">
            <a:avLst/>
          </a:prstGeom>
        </p:spPr>
      </p:pic>
      <p:sp>
        <p:nvSpPr>
          <p:cNvPr id="4" name="Text 0"/>
          <p:cNvSpPr/>
          <p:nvPr/>
        </p:nvSpPr>
        <p:spPr>
          <a:xfrm>
            <a:off x="502920" y="347472"/>
            <a:ext cx="8869680" cy="411480"/>
          </a:xfrm>
          <a:prstGeom prst="rect">
            <a:avLst/>
          </a:prstGeom>
          <a:noFill/>
          <a:ln/>
        </p:spPr>
        <p:txBody>
          <a:bodyPr wrap="square" lIns="0" tIns="0" rIns="0" bIns="0" rtlCol="0" anchor="ctr">
            <a:normAutofit/>
          </a:bodyPr>
          <a:lstStyle/>
          <a:p>
            <a:pPr marL="0" indent="0">
              <a:buNone/>
            </a:pPr>
            <a:r>
              <a:rPr lang="en-US" sz="2400" b="1" dirty="0">
                <a:solidFill>
                  <a:srgbClr val="63B33E"/>
                </a:solidFill>
                <a:latin typeface="Aptos Display" pitchFamily="34" charset="0"/>
                <a:ea typeface="Aptos Display" pitchFamily="34" charset="-122"/>
                <a:cs typeface="Aptos Display" pitchFamily="34" charset="-120"/>
              </a:rPr>
              <a:t>Using the Best Practices Recommendation Guide</a:t>
            </a:r>
            <a:endParaRPr lang="en-US" sz="2400" b="1" dirty="0"/>
          </a:p>
        </p:txBody>
      </p:sp>
      <p:sp>
        <p:nvSpPr>
          <p:cNvPr id="5" name="Text 1"/>
          <p:cNvSpPr/>
          <p:nvPr/>
        </p:nvSpPr>
        <p:spPr>
          <a:xfrm>
            <a:off x="502920" y="722376"/>
            <a:ext cx="8869680" cy="256032"/>
          </a:xfrm>
          <a:prstGeom prst="rect">
            <a:avLst/>
          </a:prstGeom>
          <a:noFill/>
          <a:ln/>
        </p:spPr>
        <p:txBody>
          <a:bodyPr wrap="square" lIns="0" tIns="0" rIns="0" bIns="0" rtlCol="0" anchor="ctr"/>
          <a:lstStyle/>
          <a:p>
            <a:pPr marL="0" indent="0">
              <a:buNone/>
            </a:pPr>
            <a:r>
              <a:rPr lang="en-US" sz="1400" b="1" dirty="0">
                <a:solidFill>
                  <a:srgbClr val="6D6E71"/>
                </a:solidFill>
                <a:latin typeface="Aptos" pitchFamily="34" charset="0"/>
                <a:ea typeface="Aptos" pitchFamily="34" charset="-122"/>
                <a:cs typeface="Aptos" pitchFamily="34" charset="-120"/>
              </a:rPr>
              <a:t>Move from results to an intentional number of obtainable, meaningful improvements!</a:t>
            </a:r>
            <a:endParaRPr lang="en-US" sz="1400" b="1" dirty="0"/>
          </a:p>
        </p:txBody>
      </p:sp>
      <p:sp>
        <p:nvSpPr>
          <p:cNvPr id="6" name="Shape 2"/>
          <p:cNvSpPr/>
          <p:nvPr/>
        </p:nvSpPr>
        <p:spPr>
          <a:xfrm>
            <a:off x="603504" y="1078992"/>
            <a:ext cx="4517136" cy="5157216"/>
          </a:xfrm>
          <a:prstGeom prst="rect">
            <a:avLst/>
          </a:prstGeom>
          <a:solidFill>
            <a:srgbClr val="FFFFFF"/>
          </a:solidFill>
          <a:ln w="12700">
            <a:solidFill>
              <a:srgbClr val="DDDDDD">
                <a:alpha val="85000"/>
              </a:srgbClr>
            </a:solidFill>
            <a:prstDash val="solid"/>
          </a:ln>
          <a:effectLst>
            <a:outerShdw blurRad="12700" dist="50800" dir="2700000" algn="bl" rotWithShape="0">
              <a:srgbClr val="B0B0B0">
                <a:alpha val="16000"/>
              </a:srgbClr>
            </a:outerShdw>
          </a:effectLst>
        </p:spPr>
        <p:txBody>
          <a:bodyPr/>
          <a:lstStyle/>
          <a:p>
            <a:endParaRPr lang="en-US"/>
          </a:p>
        </p:txBody>
      </p:sp>
      <p:pic>
        <p:nvPicPr>
          <p:cNvPr id="7" name="Image 2" descr="/mnt/data/s16_guide_assets/p6_best_page.png"/>
          <p:cNvPicPr>
            <a:picLocks noChangeAspect="1"/>
          </p:cNvPicPr>
          <p:nvPr/>
        </p:nvPicPr>
        <p:blipFill>
          <a:blip r:embed="rId5"/>
          <a:stretch>
            <a:fillRect/>
          </a:stretch>
        </p:blipFill>
        <p:spPr>
          <a:xfrm>
            <a:off x="621792" y="1557923"/>
            <a:ext cx="4480560" cy="4199353"/>
          </a:xfrm>
          <a:prstGeom prst="rect">
            <a:avLst/>
          </a:prstGeom>
        </p:spPr>
      </p:pic>
      <p:sp>
        <p:nvSpPr>
          <p:cNvPr id="8" name="Text 3"/>
          <p:cNvSpPr/>
          <p:nvPr/>
        </p:nvSpPr>
        <p:spPr>
          <a:xfrm>
            <a:off x="5532120" y="1207008"/>
            <a:ext cx="3657600" cy="201168"/>
          </a:xfrm>
          <a:prstGeom prst="rect">
            <a:avLst/>
          </a:prstGeom>
          <a:noFill/>
          <a:ln/>
        </p:spPr>
        <p:txBody>
          <a:bodyPr wrap="square" lIns="0" tIns="0" rIns="0" bIns="0" rtlCol="0" anchor="ctr"/>
          <a:lstStyle/>
          <a:p>
            <a:pPr marL="0" indent="0">
              <a:buNone/>
            </a:pPr>
            <a:r>
              <a:rPr lang="en-US" sz="1600" b="1" dirty="0">
                <a:solidFill>
                  <a:srgbClr val="3D8127"/>
                </a:solidFill>
                <a:latin typeface="Aptos" pitchFamily="34" charset="0"/>
                <a:ea typeface="Aptos" pitchFamily="34" charset="-122"/>
                <a:cs typeface="Aptos" pitchFamily="34" charset="-120"/>
              </a:rPr>
              <a:t>How to use the guide</a:t>
            </a:r>
            <a:endParaRPr lang="en-US" sz="1600" b="1" dirty="0"/>
          </a:p>
        </p:txBody>
      </p:sp>
      <p:sp>
        <p:nvSpPr>
          <p:cNvPr id="9" name="Text 4"/>
          <p:cNvSpPr/>
          <p:nvPr/>
        </p:nvSpPr>
        <p:spPr>
          <a:xfrm>
            <a:off x="5600700" y="1668971"/>
            <a:ext cx="164592" cy="402336"/>
          </a:xfrm>
          <a:prstGeom prst="rect">
            <a:avLst/>
          </a:prstGeom>
          <a:noFill/>
          <a:ln/>
        </p:spPr>
        <p:txBody>
          <a:bodyPr wrap="square" lIns="0" tIns="0" rIns="0" bIns="0" rtlCol="0" anchor="ctr"/>
          <a:lstStyle/>
          <a:p>
            <a:pPr marL="0" indent="0">
              <a:buNone/>
            </a:pPr>
            <a:r>
              <a:rPr lang="en-US" sz="1200" dirty="0">
                <a:solidFill>
                  <a:srgbClr val="63B33E"/>
                </a:solidFill>
                <a:latin typeface="Aptos" pitchFamily="34" charset="0"/>
                <a:ea typeface="Aptos" pitchFamily="34" charset="-122"/>
                <a:cs typeface="Aptos" pitchFamily="34" charset="-120"/>
              </a:rPr>
              <a:t>▪</a:t>
            </a:r>
            <a:endParaRPr lang="en-US" sz="1200" dirty="0"/>
          </a:p>
        </p:txBody>
      </p:sp>
      <p:sp>
        <p:nvSpPr>
          <p:cNvPr id="10" name="Text 5"/>
          <p:cNvSpPr/>
          <p:nvPr/>
        </p:nvSpPr>
        <p:spPr>
          <a:xfrm>
            <a:off x="5829300" y="1650683"/>
            <a:ext cx="3703320" cy="402336"/>
          </a:xfrm>
          <a:prstGeom prst="rect">
            <a:avLst/>
          </a:prstGeom>
          <a:noFill/>
          <a:ln/>
        </p:spPr>
        <p:txBody>
          <a:bodyPr wrap="square" lIns="0" tIns="0" rIns="0" bIns="0" rtlCol="0" anchor="ctr">
            <a:normAutofit/>
          </a:bodyPr>
          <a:lstStyle/>
          <a:p>
            <a:pPr marL="0" indent="0">
              <a:buNone/>
            </a:pPr>
            <a:r>
              <a:rPr lang="en-US" sz="1200" dirty="0">
                <a:solidFill>
                  <a:srgbClr val="222222"/>
                </a:solidFill>
                <a:latin typeface="Aptos" pitchFamily="34" charset="0"/>
                <a:ea typeface="Aptos" pitchFamily="34" charset="-122"/>
                <a:cs typeface="Aptos" pitchFamily="34" charset="-120"/>
              </a:rPr>
              <a:t>Access the </a:t>
            </a:r>
            <a:r>
              <a:rPr lang="en-US" sz="1200" b="1" dirty="0">
                <a:solidFill>
                  <a:srgbClr val="222222"/>
                </a:solidFill>
                <a:latin typeface="Aptos" pitchFamily="34" charset="0"/>
                <a:ea typeface="Aptos" pitchFamily="34" charset="-122"/>
                <a:cs typeface="Aptos" pitchFamily="34" charset="-120"/>
                <a:hlinkClick r:id="rId6"/>
              </a:rPr>
              <a:t>Best Practices Recommendation Guide</a:t>
            </a:r>
            <a:r>
              <a:rPr lang="en-US" sz="1200" dirty="0">
                <a:solidFill>
                  <a:srgbClr val="222222"/>
                </a:solidFill>
                <a:latin typeface="Aptos" pitchFamily="34" charset="0"/>
                <a:ea typeface="Aptos" pitchFamily="34" charset="-122"/>
                <a:cs typeface="Aptos" pitchFamily="34" charset="-120"/>
              </a:rPr>
              <a:t>!</a:t>
            </a:r>
            <a:endParaRPr lang="en-US" sz="1200" dirty="0"/>
          </a:p>
        </p:txBody>
      </p:sp>
      <p:sp>
        <p:nvSpPr>
          <p:cNvPr id="11" name="Text 6"/>
          <p:cNvSpPr/>
          <p:nvPr/>
        </p:nvSpPr>
        <p:spPr>
          <a:xfrm>
            <a:off x="5600700" y="2235899"/>
            <a:ext cx="164592" cy="457200"/>
          </a:xfrm>
          <a:prstGeom prst="rect">
            <a:avLst/>
          </a:prstGeom>
          <a:noFill/>
          <a:ln/>
        </p:spPr>
        <p:txBody>
          <a:bodyPr wrap="square" lIns="0" tIns="0" rIns="0" bIns="0" rtlCol="0" anchor="ctr"/>
          <a:lstStyle/>
          <a:p>
            <a:pPr marL="0" indent="0">
              <a:buNone/>
            </a:pPr>
            <a:r>
              <a:rPr lang="en-US" sz="1200" dirty="0">
                <a:solidFill>
                  <a:srgbClr val="63B33E"/>
                </a:solidFill>
                <a:latin typeface="Aptos" pitchFamily="34" charset="0"/>
                <a:ea typeface="Aptos" pitchFamily="34" charset="-122"/>
                <a:cs typeface="Aptos" pitchFamily="34" charset="-120"/>
              </a:rPr>
              <a:t>▪</a:t>
            </a:r>
            <a:endParaRPr lang="en-US" sz="1200" dirty="0"/>
          </a:p>
        </p:txBody>
      </p:sp>
      <p:sp>
        <p:nvSpPr>
          <p:cNvPr id="12" name="Text 7"/>
          <p:cNvSpPr/>
          <p:nvPr/>
        </p:nvSpPr>
        <p:spPr>
          <a:xfrm>
            <a:off x="5829300" y="2217611"/>
            <a:ext cx="3520440" cy="457200"/>
          </a:xfrm>
          <a:prstGeom prst="rect">
            <a:avLst/>
          </a:prstGeom>
          <a:noFill/>
          <a:ln/>
        </p:spPr>
        <p:txBody>
          <a:bodyPr wrap="square" lIns="0" tIns="0" rIns="0" bIns="0" rtlCol="0" anchor="ctr">
            <a:noAutofit/>
          </a:bodyPr>
          <a:lstStyle/>
          <a:p>
            <a:pPr marL="0" indent="0">
              <a:buNone/>
            </a:pPr>
            <a:r>
              <a:rPr lang="en-US" sz="1200" dirty="0">
                <a:solidFill>
                  <a:srgbClr val="222222"/>
                </a:solidFill>
                <a:latin typeface="Aptos" pitchFamily="34" charset="0"/>
                <a:ea typeface="Aptos" pitchFamily="34" charset="-122"/>
                <a:cs typeface="Aptos" pitchFamily="34" charset="-120"/>
              </a:rPr>
              <a:t>Recommendations were developed using research, SeeDS learnings, and animal shelter management and operations expertise.</a:t>
            </a:r>
            <a:endParaRPr lang="en-US" sz="1200" dirty="0"/>
          </a:p>
        </p:txBody>
      </p:sp>
      <p:sp>
        <p:nvSpPr>
          <p:cNvPr id="13" name="Text 8"/>
          <p:cNvSpPr/>
          <p:nvPr/>
        </p:nvSpPr>
        <p:spPr>
          <a:xfrm>
            <a:off x="5600700" y="2972181"/>
            <a:ext cx="164592" cy="365760"/>
          </a:xfrm>
          <a:prstGeom prst="rect">
            <a:avLst/>
          </a:prstGeom>
          <a:noFill/>
          <a:ln/>
        </p:spPr>
        <p:txBody>
          <a:bodyPr wrap="square" lIns="0" tIns="0" rIns="0" bIns="0" rtlCol="0" anchor="ctr"/>
          <a:lstStyle/>
          <a:p>
            <a:pPr marL="0" indent="0">
              <a:buNone/>
            </a:pPr>
            <a:r>
              <a:rPr lang="en-US" sz="1200" dirty="0">
                <a:solidFill>
                  <a:srgbClr val="63B33E"/>
                </a:solidFill>
                <a:latin typeface="Aptos" pitchFamily="34" charset="0"/>
                <a:ea typeface="Aptos" pitchFamily="34" charset="-122"/>
                <a:cs typeface="Aptos" pitchFamily="34" charset="-120"/>
              </a:rPr>
              <a:t>▪</a:t>
            </a:r>
            <a:endParaRPr lang="en-US" sz="1200" dirty="0"/>
          </a:p>
        </p:txBody>
      </p:sp>
      <p:sp>
        <p:nvSpPr>
          <p:cNvPr id="14" name="Text 9"/>
          <p:cNvSpPr/>
          <p:nvPr/>
        </p:nvSpPr>
        <p:spPr>
          <a:xfrm>
            <a:off x="5829300" y="2953893"/>
            <a:ext cx="3520440" cy="365760"/>
          </a:xfrm>
          <a:prstGeom prst="rect">
            <a:avLst/>
          </a:prstGeom>
          <a:noFill/>
          <a:ln/>
        </p:spPr>
        <p:txBody>
          <a:bodyPr wrap="square" lIns="0" tIns="0" rIns="0" bIns="0" rtlCol="0" anchor="ctr">
            <a:normAutofit/>
          </a:bodyPr>
          <a:lstStyle/>
          <a:p>
            <a:pPr marL="0" indent="0">
              <a:buNone/>
            </a:pPr>
            <a:r>
              <a:rPr lang="en-US" sz="1200" dirty="0">
                <a:solidFill>
                  <a:srgbClr val="222222"/>
                </a:solidFill>
                <a:latin typeface="Aptos" pitchFamily="34" charset="0"/>
                <a:ea typeface="Aptos" pitchFamily="34" charset="-122"/>
                <a:cs typeface="Aptos" pitchFamily="34" charset="-120"/>
              </a:rPr>
              <a:t>Focus first on clusters of red or yellow results - this is where improvement is most needed.</a:t>
            </a:r>
            <a:endParaRPr lang="en-US" sz="1200" dirty="0"/>
          </a:p>
        </p:txBody>
      </p:sp>
      <p:sp>
        <p:nvSpPr>
          <p:cNvPr id="15" name="Text 10"/>
          <p:cNvSpPr/>
          <p:nvPr/>
        </p:nvSpPr>
        <p:spPr>
          <a:xfrm>
            <a:off x="5600700" y="3598164"/>
            <a:ext cx="164592" cy="347472"/>
          </a:xfrm>
          <a:prstGeom prst="rect">
            <a:avLst/>
          </a:prstGeom>
          <a:noFill/>
          <a:ln/>
        </p:spPr>
        <p:txBody>
          <a:bodyPr wrap="square" lIns="0" tIns="0" rIns="0" bIns="0" rtlCol="0" anchor="ctr"/>
          <a:lstStyle/>
          <a:p>
            <a:pPr marL="0" indent="0">
              <a:buNone/>
            </a:pPr>
            <a:r>
              <a:rPr lang="en-US" sz="1200" dirty="0">
                <a:solidFill>
                  <a:srgbClr val="63B33E"/>
                </a:solidFill>
                <a:latin typeface="Aptos" pitchFamily="34" charset="0"/>
                <a:ea typeface="Aptos" pitchFamily="34" charset="-122"/>
                <a:cs typeface="Aptos" pitchFamily="34" charset="-120"/>
              </a:rPr>
              <a:t>▪</a:t>
            </a:r>
            <a:endParaRPr lang="en-US" sz="1200" dirty="0"/>
          </a:p>
        </p:txBody>
      </p:sp>
      <p:sp>
        <p:nvSpPr>
          <p:cNvPr id="16" name="Text 11"/>
          <p:cNvSpPr/>
          <p:nvPr/>
        </p:nvSpPr>
        <p:spPr>
          <a:xfrm>
            <a:off x="5829300" y="3579876"/>
            <a:ext cx="3703320" cy="347472"/>
          </a:xfrm>
          <a:prstGeom prst="rect">
            <a:avLst/>
          </a:prstGeom>
          <a:noFill/>
          <a:ln/>
        </p:spPr>
        <p:txBody>
          <a:bodyPr wrap="square" lIns="0" tIns="0" rIns="0" bIns="0" rtlCol="0" anchor="ctr">
            <a:noAutofit/>
          </a:bodyPr>
          <a:lstStyle/>
          <a:p>
            <a:pPr marL="0" indent="0">
              <a:buNone/>
            </a:pPr>
            <a:r>
              <a:rPr lang="en-US" sz="1200" dirty="0">
                <a:solidFill>
                  <a:srgbClr val="222222"/>
                </a:solidFill>
                <a:latin typeface="Aptos" pitchFamily="34" charset="0"/>
                <a:ea typeface="Aptos" pitchFamily="34" charset="-122"/>
                <a:cs typeface="Aptos" pitchFamily="34" charset="-120"/>
              </a:rPr>
              <a:t>If all results are green, celebrate success and maintain existing best practices.</a:t>
            </a:r>
            <a:endParaRPr lang="en-US" sz="1200" dirty="0"/>
          </a:p>
        </p:txBody>
      </p:sp>
      <p:sp>
        <p:nvSpPr>
          <p:cNvPr id="17" name="Text 12"/>
          <p:cNvSpPr/>
          <p:nvPr/>
        </p:nvSpPr>
        <p:spPr>
          <a:xfrm>
            <a:off x="5600700" y="4215384"/>
            <a:ext cx="164592" cy="310896"/>
          </a:xfrm>
          <a:prstGeom prst="rect">
            <a:avLst/>
          </a:prstGeom>
          <a:noFill/>
          <a:ln/>
        </p:spPr>
        <p:txBody>
          <a:bodyPr wrap="square" lIns="0" tIns="0" rIns="0" bIns="0" rtlCol="0" anchor="ctr"/>
          <a:lstStyle/>
          <a:p>
            <a:pPr marL="0" indent="0">
              <a:buNone/>
            </a:pPr>
            <a:r>
              <a:rPr lang="en-US" sz="1200" dirty="0">
                <a:solidFill>
                  <a:srgbClr val="63B33E"/>
                </a:solidFill>
                <a:latin typeface="Aptos" pitchFamily="34" charset="0"/>
                <a:ea typeface="Aptos" pitchFamily="34" charset="-122"/>
                <a:cs typeface="Aptos" pitchFamily="34" charset="-120"/>
              </a:rPr>
              <a:t>▪</a:t>
            </a:r>
            <a:endParaRPr lang="en-US" sz="1200" dirty="0"/>
          </a:p>
        </p:txBody>
      </p:sp>
      <p:sp>
        <p:nvSpPr>
          <p:cNvPr id="18" name="Text 13"/>
          <p:cNvSpPr/>
          <p:nvPr/>
        </p:nvSpPr>
        <p:spPr>
          <a:xfrm>
            <a:off x="5829300" y="4197096"/>
            <a:ext cx="3520440" cy="310896"/>
          </a:xfrm>
          <a:prstGeom prst="rect">
            <a:avLst/>
          </a:prstGeom>
          <a:noFill/>
          <a:ln/>
        </p:spPr>
        <p:txBody>
          <a:bodyPr wrap="square" lIns="0" tIns="0" rIns="0" bIns="0" rtlCol="0" anchor="ctr">
            <a:noAutofit/>
          </a:bodyPr>
          <a:lstStyle/>
          <a:p>
            <a:pPr marL="0" indent="0">
              <a:buNone/>
            </a:pPr>
            <a:r>
              <a:rPr lang="en-US" sz="1200" dirty="0">
                <a:solidFill>
                  <a:srgbClr val="222222"/>
                </a:solidFill>
                <a:latin typeface="Aptos" pitchFamily="34" charset="0"/>
                <a:ea typeface="Aptos" pitchFamily="34" charset="-122"/>
                <a:cs typeface="Aptos" pitchFamily="34" charset="-120"/>
              </a:rPr>
              <a:t>Identify which best practices you already use and keep using them.</a:t>
            </a:r>
            <a:endParaRPr lang="en-US" sz="1200" dirty="0"/>
          </a:p>
        </p:txBody>
      </p:sp>
      <p:sp>
        <p:nvSpPr>
          <p:cNvPr id="19" name="Text 14"/>
          <p:cNvSpPr/>
          <p:nvPr/>
        </p:nvSpPr>
        <p:spPr>
          <a:xfrm>
            <a:off x="5600700" y="4824222"/>
            <a:ext cx="164592" cy="310896"/>
          </a:xfrm>
          <a:prstGeom prst="rect">
            <a:avLst/>
          </a:prstGeom>
          <a:noFill/>
          <a:ln/>
        </p:spPr>
        <p:txBody>
          <a:bodyPr wrap="square" lIns="0" tIns="0" rIns="0" bIns="0" rtlCol="0" anchor="ctr"/>
          <a:lstStyle/>
          <a:p>
            <a:pPr marL="0" indent="0">
              <a:buNone/>
            </a:pPr>
            <a:r>
              <a:rPr lang="en-US" sz="1200" dirty="0">
                <a:solidFill>
                  <a:srgbClr val="63B33E"/>
                </a:solidFill>
                <a:latin typeface="Aptos" pitchFamily="34" charset="0"/>
                <a:ea typeface="Aptos" pitchFamily="34" charset="-122"/>
                <a:cs typeface="Aptos" pitchFamily="34" charset="-120"/>
              </a:rPr>
              <a:t>▪</a:t>
            </a:r>
            <a:endParaRPr lang="en-US" sz="1200" dirty="0"/>
          </a:p>
        </p:txBody>
      </p:sp>
      <p:sp>
        <p:nvSpPr>
          <p:cNvPr id="20" name="Text 15"/>
          <p:cNvSpPr/>
          <p:nvPr/>
        </p:nvSpPr>
        <p:spPr>
          <a:xfrm>
            <a:off x="5829300" y="4805934"/>
            <a:ext cx="3360420" cy="310896"/>
          </a:xfrm>
          <a:prstGeom prst="rect">
            <a:avLst/>
          </a:prstGeom>
          <a:noFill/>
          <a:ln/>
        </p:spPr>
        <p:txBody>
          <a:bodyPr wrap="square" lIns="0" tIns="0" rIns="0" bIns="0" rtlCol="0" anchor="ctr">
            <a:noAutofit/>
          </a:bodyPr>
          <a:lstStyle/>
          <a:p>
            <a:pPr marL="0" indent="0">
              <a:buNone/>
            </a:pPr>
            <a:r>
              <a:rPr lang="en-US" sz="1200" dirty="0">
                <a:solidFill>
                  <a:srgbClr val="222222"/>
                </a:solidFill>
                <a:latin typeface="Aptos" pitchFamily="34" charset="0"/>
                <a:ea typeface="Aptos" pitchFamily="34" charset="-122"/>
                <a:cs typeface="Aptos" pitchFamily="34" charset="-120"/>
              </a:rPr>
              <a:t>Choose realistic recommendations before taking on harder changes.</a:t>
            </a:r>
            <a:endParaRPr lang="en-US" sz="1200" dirty="0"/>
          </a:p>
        </p:txBody>
      </p:sp>
      <p:sp>
        <p:nvSpPr>
          <p:cNvPr id="21" name="Text 16"/>
          <p:cNvSpPr/>
          <p:nvPr/>
        </p:nvSpPr>
        <p:spPr>
          <a:xfrm>
            <a:off x="5600700" y="5504688"/>
            <a:ext cx="164592" cy="310896"/>
          </a:xfrm>
          <a:prstGeom prst="rect">
            <a:avLst/>
          </a:prstGeom>
          <a:noFill/>
          <a:ln/>
        </p:spPr>
        <p:txBody>
          <a:bodyPr wrap="square" lIns="0" tIns="0" rIns="0" bIns="0" rtlCol="0" anchor="ctr"/>
          <a:lstStyle/>
          <a:p>
            <a:pPr marL="0" indent="0">
              <a:buNone/>
            </a:pPr>
            <a:r>
              <a:rPr lang="en-US" sz="1200" dirty="0">
                <a:solidFill>
                  <a:srgbClr val="63B33E"/>
                </a:solidFill>
                <a:latin typeface="Aptos" pitchFamily="34" charset="0"/>
                <a:ea typeface="Aptos" pitchFamily="34" charset="-122"/>
                <a:cs typeface="Aptos" pitchFamily="34" charset="-120"/>
              </a:rPr>
              <a:t>▪</a:t>
            </a:r>
            <a:endParaRPr lang="en-US" sz="1200" dirty="0"/>
          </a:p>
        </p:txBody>
      </p:sp>
      <p:sp>
        <p:nvSpPr>
          <p:cNvPr id="22" name="Text 17"/>
          <p:cNvSpPr/>
          <p:nvPr/>
        </p:nvSpPr>
        <p:spPr>
          <a:xfrm>
            <a:off x="5829300" y="5486400"/>
            <a:ext cx="3473450" cy="310896"/>
          </a:xfrm>
          <a:prstGeom prst="rect">
            <a:avLst/>
          </a:prstGeom>
          <a:noFill/>
          <a:ln/>
        </p:spPr>
        <p:txBody>
          <a:bodyPr wrap="square" lIns="0" tIns="0" rIns="0" bIns="0" rtlCol="0" anchor="ctr">
            <a:noAutofit/>
          </a:bodyPr>
          <a:lstStyle/>
          <a:p>
            <a:pPr marL="0" indent="0">
              <a:buNone/>
            </a:pPr>
            <a:r>
              <a:rPr lang="en-US" sz="1200" dirty="0">
                <a:solidFill>
                  <a:srgbClr val="222222"/>
                </a:solidFill>
                <a:latin typeface="Aptos" pitchFamily="34" charset="0"/>
                <a:ea typeface="Aptos" pitchFamily="34" charset="-122"/>
                <a:cs typeface="Aptos" pitchFamily="34" charset="-120"/>
              </a:rPr>
              <a:t>Communicate high-level results and selected focus areas to employees.</a:t>
            </a:r>
            <a:endParaRPr lang="en-US" sz="1200" dirty="0"/>
          </a:p>
        </p:txBody>
      </p:sp>
      <p:sp>
        <p:nvSpPr>
          <p:cNvPr id="24" name="Text 19"/>
          <p:cNvSpPr/>
          <p:nvPr/>
        </p:nvSpPr>
        <p:spPr>
          <a:xfrm>
            <a:off x="5715000" y="6172200"/>
            <a:ext cx="3337560" cy="146304"/>
          </a:xfrm>
          <a:prstGeom prst="rect">
            <a:avLst/>
          </a:prstGeom>
          <a:noFill/>
          <a:ln/>
        </p:spPr>
        <p:txBody>
          <a:bodyPr wrap="square" lIns="0" tIns="0" rIns="0" bIns="0" rtlCol="0" anchor="ctr">
            <a:normAutofit/>
          </a:bodyPr>
          <a:lstStyle/>
          <a:p>
            <a:pPr marL="0" indent="0" algn="ctr">
              <a:buNone/>
            </a:pPr>
            <a:r>
              <a:rPr lang="en-US" sz="800" b="1" dirty="0">
                <a:solidFill>
                  <a:srgbClr val="FFFFFF"/>
                </a:solidFill>
                <a:latin typeface="Aptos" pitchFamily="34" charset="0"/>
                <a:ea typeface="Aptos" pitchFamily="34" charset="-122"/>
                <a:cs typeface="Aptos" pitchFamily="34" charset="-120"/>
              </a:rPr>
              <a:t>Do not over-extend by trying to fix everything at once.</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73</TotalTime>
  <Words>3576</Words>
  <Application>Microsoft Office PowerPoint</Application>
  <PresentationFormat>Widescreen</PresentationFormat>
  <Paragraphs>274</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S16 Results Report Interpretation Guide</dc:title>
  <dc:subject>S16 Results Report Interpretation Guide</dc:subject>
  <dc:creator>OpenAI</dc:creator>
  <cp:lastModifiedBy>Jonathan Gray</cp:lastModifiedBy>
  <cp:revision>3</cp:revision>
  <dcterms:created xsi:type="dcterms:W3CDTF">2026-06-14T14:55:34Z</dcterms:created>
  <dcterms:modified xsi:type="dcterms:W3CDTF">2026-10-16T15:24:55Z</dcterms:modified>
</cp:coreProperties>
</file>